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6008" autoAdjust="0"/>
    <p:restoredTop sz="94660"/>
  </p:normalViewPr>
  <p:slideViewPr>
    <p:cSldViewPr snapToGrid="0" showGuides="1">
      <p:cViewPr varScale="1">
        <p:scale>
          <a:sx n="15" d="100"/>
          <a:sy n="15" d="100"/>
        </p:scale>
        <p:origin x="1818" y="144"/>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jpeg>
</file>

<file path=ppt/media/image10.jpeg>
</file>

<file path=ppt/media/image11.png>
</file>

<file path=ppt/media/image12.png>
</file>

<file path=ppt/media/image13.png>
</file>

<file path=ppt/media/image14.png>
</file>

<file path=ppt/media/image15.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7C68A3-48BE-4F34-9661-E8E4D998E6B4}" type="datetimeFigureOut">
              <a:rPr lang="en-US" smtClean="0"/>
              <a:t>2/20/2020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FD3B66-D172-42CB-B8E2-DE8E37833AAA}" type="slidenum">
              <a:rPr lang="en-US" smtClean="0"/>
              <a:t>‹#›</a:t>
            </a:fld>
            <a:endParaRPr lang="en-US"/>
          </a:p>
        </p:txBody>
      </p:sp>
    </p:spTree>
    <p:extLst>
      <p:ext uri="{BB962C8B-B14F-4D97-AF65-F5344CB8AC3E}">
        <p14:creationId xmlns:p14="http://schemas.microsoft.com/office/powerpoint/2010/main" val="3152329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1B32389-E3AE-4394-8238-6673BC9F52A6}" type="datetimeFigureOut">
              <a:rPr lang="en-US" smtClean="0"/>
              <a:t>2/20/2020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2124D-4794-480F-BD8D-E5214217A53E}" type="slidenum">
              <a:rPr lang="en-US" smtClean="0"/>
              <a:t>‹#›</a:t>
            </a:fld>
            <a:endParaRPr lang="en-US"/>
          </a:p>
        </p:txBody>
      </p:sp>
    </p:spTree>
    <p:extLst>
      <p:ext uri="{BB962C8B-B14F-4D97-AF65-F5344CB8AC3E}">
        <p14:creationId xmlns:p14="http://schemas.microsoft.com/office/powerpoint/2010/main" val="2776494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B32389-E3AE-4394-8238-6673BC9F52A6}" type="datetimeFigureOut">
              <a:rPr lang="en-US" smtClean="0"/>
              <a:t>2/20/2020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2124D-4794-480F-BD8D-E5214217A53E}" type="slidenum">
              <a:rPr lang="en-US" smtClean="0"/>
              <a:t>‹#›</a:t>
            </a:fld>
            <a:endParaRPr lang="en-US"/>
          </a:p>
        </p:txBody>
      </p:sp>
    </p:spTree>
    <p:extLst>
      <p:ext uri="{BB962C8B-B14F-4D97-AF65-F5344CB8AC3E}">
        <p14:creationId xmlns:p14="http://schemas.microsoft.com/office/powerpoint/2010/main" val="10545884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B32389-E3AE-4394-8238-6673BC9F52A6}" type="datetimeFigureOut">
              <a:rPr lang="en-US" smtClean="0"/>
              <a:t>2/20/2020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2124D-4794-480F-BD8D-E5214217A53E}" type="slidenum">
              <a:rPr lang="en-US" smtClean="0"/>
              <a:t>‹#›</a:t>
            </a:fld>
            <a:endParaRPr lang="en-US"/>
          </a:p>
        </p:txBody>
      </p:sp>
    </p:spTree>
    <p:extLst>
      <p:ext uri="{BB962C8B-B14F-4D97-AF65-F5344CB8AC3E}">
        <p14:creationId xmlns:p14="http://schemas.microsoft.com/office/powerpoint/2010/main" val="1051008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B32389-E3AE-4394-8238-6673BC9F52A6}" type="datetimeFigureOut">
              <a:rPr lang="en-US" smtClean="0"/>
              <a:t>2/20/2020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2124D-4794-480F-BD8D-E5214217A53E}" type="slidenum">
              <a:rPr lang="en-US" smtClean="0"/>
              <a:t>‹#›</a:t>
            </a:fld>
            <a:endParaRPr lang="en-US"/>
          </a:p>
        </p:txBody>
      </p:sp>
    </p:spTree>
    <p:extLst>
      <p:ext uri="{BB962C8B-B14F-4D97-AF65-F5344CB8AC3E}">
        <p14:creationId xmlns:p14="http://schemas.microsoft.com/office/powerpoint/2010/main" val="3819504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B32389-E3AE-4394-8238-6673BC9F52A6}" type="datetimeFigureOut">
              <a:rPr lang="en-US" smtClean="0"/>
              <a:t>2/20/2020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2124D-4794-480F-BD8D-E5214217A53E}" type="slidenum">
              <a:rPr lang="en-US" smtClean="0"/>
              <a:t>‹#›</a:t>
            </a:fld>
            <a:endParaRPr lang="en-US"/>
          </a:p>
        </p:txBody>
      </p:sp>
    </p:spTree>
    <p:extLst>
      <p:ext uri="{BB962C8B-B14F-4D97-AF65-F5344CB8AC3E}">
        <p14:creationId xmlns:p14="http://schemas.microsoft.com/office/powerpoint/2010/main" val="2863573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B32389-E3AE-4394-8238-6673BC9F52A6}" type="datetimeFigureOut">
              <a:rPr lang="en-US" smtClean="0"/>
              <a:t>2/20/2020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2124D-4794-480F-BD8D-E5214217A53E}" type="slidenum">
              <a:rPr lang="en-US" smtClean="0"/>
              <a:t>‹#›</a:t>
            </a:fld>
            <a:endParaRPr lang="en-US"/>
          </a:p>
        </p:txBody>
      </p:sp>
    </p:spTree>
    <p:extLst>
      <p:ext uri="{BB962C8B-B14F-4D97-AF65-F5344CB8AC3E}">
        <p14:creationId xmlns:p14="http://schemas.microsoft.com/office/powerpoint/2010/main" val="4291034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1B32389-E3AE-4394-8238-6673BC9F52A6}" type="datetimeFigureOut">
              <a:rPr lang="en-US" smtClean="0"/>
              <a:t>2/20/2020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472124D-4794-480F-BD8D-E5214217A53E}" type="slidenum">
              <a:rPr lang="en-US" smtClean="0"/>
              <a:t>‹#›</a:t>
            </a:fld>
            <a:endParaRPr lang="en-US"/>
          </a:p>
        </p:txBody>
      </p:sp>
    </p:spTree>
    <p:extLst>
      <p:ext uri="{BB962C8B-B14F-4D97-AF65-F5344CB8AC3E}">
        <p14:creationId xmlns:p14="http://schemas.microsoft.com/office/powerpoint/2010/main" val="283482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1B32389-E3AE-4394-8238-6673BC9F52A6}" type="datetimeFigureOut">
              <a:rPr lang="en-US" smtClean="0"/>
              <a:t>2/20/2020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472124D-4794-480F-BD8D-E5214217A53E}" type="slidenum">
              <a:rPr lang="en-US" smtClean="0"/>
              <a:t>‹#›</a:t>
            </a:fld>
            <a:endParaRPr lang="en-US"/>
          </a:p>
        </p:txBody>
      </p:sp>
    </p:spTree>
    <p:extLst>
      <p:ext uri="{BB962C8B-B14F-4D97-AF65-F5344CB8AC3E}">
        <p14:creationId xmlns:p14="http://schemas.microsoft.com/office/powerpoint/2010/main" val="2062119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B32389-E3AE-4394-8238-6673BC9F52A6}" type="datetimeFigureOut">
              <a:rPr lang="en-US" smtClean="0"/>
              <a:t>2/20/2020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472124D-4794-480F-BD8D-E5214217A53E}" type="slidenum">
              <a:rPr lang="en-US" smtClean="0"/>
              <a:t>‹#›</a:t>
            </a:fld>
            <a:endParaRPr lang="en-US"/>
          </a:p>
        </p:txBody>
      </p:sp>
    </p:spTree>
    <p:extLst>
      <p:ext uri="{BB962C8B-B14F-4D97-AF65-F5344CB8AC3E}">
        <p14:creationId xmlns:p14="http://schemas.microsoft.com/office/powerpoint/2010/main" val="2800970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1B32389-E3AE-4394-8238-6673BC9F52A6}" type="datetimeFigureOut">
              <a:rPr lang="en-US" smtClean="0"/>
              <a:t>2/20/2020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2124D-4794-480F-BD8D-E5214217A53E}" type="slidenum">
              <a:rPr lang="en-US" smtClean="0"/>
              <a:t>‹#›</a:t>
            </a:fld>
            <a:endParaRPr lang="en-US"/>
          </a:p>
        </p:txBody>
      </p:sp>
    </p:spTree>
    <p:extLst>
      <p:ext uri="{BB962C8B-B14F-4D97-AF65-F5344CB8AC3E}">
        <p14:creationId xmlns:p14="http://schemas.microsoft.com/office/powerpoint/2010/main" val="35958642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1B32389-E3AE-4394-8238-6673BC9F52A6}" type="datetimeFigureOut">
              <a:rPr lang="en-US" smtClean="0"/>
              <a:t>2/20/2020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2124D-4794-480F-BD8D-E5214217A53E}" type="slidenum">
              <a:rPr lang="en-US" smtClean="0"/>
              <a:t>‹#›</a:t>
            </a:fld>
            <a:endParaRPr lang="en-US"/>
          </a:p>
        </p:txBody>
      </p:sp>
    </p:spTree>
    <p:extLst>
      <p:ext uri="{BB962C8B-B14F-4D97-AF65-F5344CB8AC3E}">
        <p14:creationId xmlns:p14="http://schemas.microsoft.com/office/powerpoint/2010/main" val="2041949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1B32389-E3AE-4394-8238-6673BC9F52A6}" type="datetimeFigureOut">
              <a:rPr lang="en-US" smtClean="0"/>
              <a:t>2/20/2020</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D472124D-4794-480F-BD8D-E5214217A53E}" type="slidenum">
              <a:rPr lang="en-US" smtClean="0"/>
              <a:t>‹#›</a:t>
            </a:fld>
            <a:endParaRPr lang="en-US"/>
          </a:p>
        </p:txBody>
      </p:sp>
    </p:spTree>
    <p:extLst>
      <p:ext uri="{BB962C8B-B14F-4D97-AF65-F5344CB8AC3E}">
        <p14:creationId xmlns:p14="http://schemas.microsoft.com/office/powerpoint/2010/main" val="41175309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2.jpeg"/><Relationship Id="rId7" Type="http://schemas.openxmlformats.org/officeDocument/2006/relationships/image" Target="../media/image5.png"/><Relationship Id="rId12" Type="http://schemas.openxmlformats.org/officeDocument/2006/relationships/image" Target="../media/image10.jpeg"/><Relationship Id="rId17" Type="http://schemas.openxmlformats.org/officeDocument/2006/relationships/image" Target="../media/image15.png"/><Relationship Id="rId2" Type="http://schemas.openxmlformats.org/officeDocument/2006/relationships/image" Target="../media/image1.jpeg"/><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5" Type="http://schemas.microsoft.com/office/2007/relationships/hdphoto" Target="../media/hdphoto1.wdp"/><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3.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extBox 79">
            <a:extLst>
              <a:ext uri="{FF2B5EF4-FFF2-40B4-BE49-F238E27FC236}">
                <a16:creationId xmlns:a16="http://schemas.microsoft.com/office/drawing/2014/main" id="{597FDA85-1EED-4311-A254-91330619A5CA}"/>
              </a:ext>
            </a:extLst>
          </p:cNvPr>
          <p:cNvSpPr txBox="1"/>
          <p:nvPr/>
        </p:nvSpPr>
        <p:spPr>
          <a:xfrm>
            <a:off x="22125031" y="13211566"/>
            <a:ext cx="13505444" cy="5255798"/>
          </a:xfrm>
          <a:prstGeom prst="rect">
            <a:avLst/>
          </a:prstGeom>
          <a:noFill/>
        </p:spPr>
        <p:txBody>
          <a:bodyPr wrap="square" rtlCol="0">
            <a:spAutoFit/>
          </a:bodyPr>
          <a:lstStyle/>
          <a:p>
            <a:pPr>
              <a:lnSpc>
                <a:spcPts val="3500"/>
              </a:lnSpc>
              <a:spcAft>
                <a:spcPts val="600"/>
              </a:spcAft>
            </a:pPr>
            <a:r>
              <a:rPr lang="en-US" sz="2800" b="1" dirty="0">
                <a:latin typeface="+mj-lt"/>
              </a:rPr>
              <a:t>Chemical analysis of total samples</a:t>
            </a:r>
          </a:p>
          <a:p>
            <a:pPr marL="677863" indent="-457200">
              <a:lnSpc>
                <a:spcPts val="3500"/>
              </a:lnSpc>
              <a:spcAft>
                <a:spcPts val="600"/>
              </a:spcAft>
              <a:buFont typeface="Arial" panose="020B0604020202020204" pitchFamily="34" charset="0"/>
              <a:buChar char="•"/>
            </a:pPr>
            <a:r>
              <a:rPr lang="en-US" sz="2800" dirty="0">
                <a:latin typeface="+mj-lt"/>
              </a:rPr>
              <a:t>Targeted metabolite analysis performed with High Performance Liquid Chromatography</a:t>
            </a:r>
          </a:p>
          <a:p>
            <a:pPr marL="1150938" lvl="1" indent="-457200">
              <a:lnSpc>
                <a:spcPts val="3500"/>
              </a:lnSpc>
              <a:spcAft>
                <a:spcPts val="600"/>
              </a:spcAft>
              <a:buFont typeface="Calibri Light" panose="020F0302020204030204" pitchFamily="34" charset="0"/>
              <a:buChar char="-"/>
            </a:pPr>
            <a:r>
              <a:rPr lang="en-US" sz="2800" dirty="0">
                <a:latin typeface="+mj-lt"/>
              </a:rPr>
              <a:t>Concentrations of 15 medicinally relevant flavonoids were quantified</a:t>
            </a:r>
          </a:p>
          <a:p>
            <a:pPr marL="693738" indent="-457200">
              <a:lnSpc>
                <a:spcPts val="3500"/>
              </a:lnSpc>
              <a:spcAft>
                <a:spcPts val="600"/>
              </a:spcAft>
              <a:buFont typeface="Arial" panose="020B0604020202020204" pitchFamily="34" charset="0"/>
              <a:buChar char="•"/>
            </a:pPr>
            <a:r>
              <a:rPr lang="en-US" sz="2800" dirty="0">
                <a:latin typeface="+mj-lt"/>
              </a:rPr>
              <a:t>34 species of </a:t>
            </a:r>
            <a:r>
              <a:rPr lang="en-US" sz="2800" i="1" dirty="0">
                <a:latin typeface="+mj-lt"/>
              </a:rPr>
              <a:t>Scutellaria</a:t>
            </a:r>
            <a:r>
              <a:rPr lang="en-US" sz="2800" dirty="0">
                <a:latin typeface="+mj-lt"/>
              </a:rPr>
              <a:t> were analyzed</a:t>
            </a:r>
          </a:p>
          <a:p>
            <a:pPr marL="1150938" lvl="1" indent="-457200">
              <a:lnSpc>
                <a:spcPts val="3500"/>
              </a:lnSpc>
              <a:spcAft>
                <a:spcPts val="600"/>
              </a:spcAft>
              <a:buFont typeface="Calibri Light" panose="020F0302020204030204" pitchFamily="34" charset="0"/>
              <a:buChar char="-"/>
            </a:pPr>
            <a:r>
              <a:rPr lang="en-US" sz="2800" dirty="0">
                <a:latin typeface="+mj-lt"/>
              </a:rPr>
              <a:t>Dried (herbarium) samples prepared at 1000 ppm (1 mg sample / 1 mL solvent)</a:t>
            </a:r>
          </a:p>
          <a:p>
            <a:pPr marL="1150938" lvl="1" indent="-457200">
              <a:lnSpc>
                <a:spcPts val="3500"/>
              </a:lnSpc>
              <a:spcAft>
                <a:spcPts val="600"/>
              </a:spcAft>
              <a:buFont typeface="Calibri Light" panose="020F0302020204030204" pitchFamily="34" charset="0"/>
              <a:buChar char="-"/>
            </a:pPr>
            <a:r>
              <a:rPr lang="en-US" sz="2800" dirty="0">
                <a:latin typeface="+mj-lt"/>
              </a:rPr>
              <a:t>Fresh samples prepared at 5000 ppm (5 mg sample / 1 mL solvent)</a:t>
            </a:r>
          </a:p>
          <a:p>
            <a:pPr>
              <a:lnSpc>
                <a:spcPts val="3500"/>
              </a:lnSpc>
              <a:spcAft>
                <a:spcPts val="600"/>
              </a:spcAft>
            </a:pPr>
            <a:r>
              <a:rPr lang="en-US" sz="2800" b="1" dirty="0">
                <a:latin typeface="+mj-lt"/>
              </a:rPr>
              <a:t>Organ-specific chemical analysis</a:t>
            </a:r>
          </a:p>
          <a:p>
            <a:pPr marL="677863" indent="-457200">
              <a:lnSpc>
                <a:spcPts val="3500"/>
              </a:lnSpc>
              <a:spcAft>
                <a:spcPts val="600"/>
              </a:spcAft>
              <a:buFont typeface="Arial" panose="020B0604020202020204" pitchFamily="34" charset="0"/>
              <a:buChar char="•"/>
            </a:pPr>
            <a:r>
              <a:rPr lang="en-US" sz="2800" dirty="0">
                <a:latin typeface="+mj-lt"/>
              </a:rPr>
              <a:t>6 species were selected for further analysis</a:t>
            </a:r>
          </a:p>
          <a:p>
            <a:pPr marL="677863" indent="-457200">
              <a:lnSpc>
                <a:spcPts val="3500"/>
              </a:lnSpc>
              <a:spcAft>
                <a:spcPts val="600"/>
              </a:spcAft>
              <a:buFont typeface="Arial" panose="020B0604020202020204" pitchFamily="34" charset="0"/>
              <a:buChar char="•"/>
            </a:pPr>
            <a:r>
              <a:rPr lang="en-US" sz="2800" dirty="0">
                <a:latin typeface="+mj-lt"/>
              </a:rPr>
              <a:t>HPLC used to quantify flavonoids in different organs of plant - leaves, shoots, and roots</a:t>
            </a:r>
          </a:p>
          <a:p>
            <a:pPr marL="677863" indent="-457200">
              <a:lnSpc>
                <a:spcPts val="3500"/>
              </a:lnSpc>
              <a:spcAft>
                <a:spcPts val="600"/>
              </a:spcAft>
              <a:buFont typeface="Arial" panose="020B0604020202020204" pitchFamily="34" charset="0"/>
              <a:buChar char="•"/>
            </a:pPr>
            <a:r>
              <a:rPr lang="en-US" sz="2800" dirty="0">
                <a:latin typeface="+mj-lt"/>
              </a:rPr>
              <a:t>Differences in site of accumulation imply differences in flavonoid biosynthetic pathway</a:t>
            </a:r>
          </a:p>
        </p:txBody>
      </p:sp>
      <p:sp>
        <p:nvSpPr>
          <p:cNvPr id="3" name="Rectangle 2">
            <a:extLst>
              <a:ext uri="{FF2B5EF4-FFF2-40B4-BE49-F238E27FC236}">
                <a16:creationId xmlns:a16="http://schemas.microsoft.com/office/drawing/2014/main" id="{D10C4531-4694-406F-9412-AA72E3FE6C37}"/>
              </a:ext>
            </a:extLst>
          </p:cNvPr>
          <p:cNvSpPr/>
          <p:nvPr/>
        </p:nvSpPr>
        <p:spPr>
          <a:xfrm>
            <a:off x="0" y="-80530"/>
            <a:ext cx="43891199" cy="439077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 name="TextBox 3">
            <a:extLst>
              <a:ext uri="{FF2B5EF4-FFF2-40B4-BE49-F238E27FC236}">
                <a16:creationId xmlns:a16="http://schemas.microsoft.com/office/drawing/2014/main" id="{3FDA8125-C683-4382-B5DB-3A8CA88354FF}"/>
              </a:ext>
            </a:extLst>
          </p:cNvPr>
          <p:cNvSpPr txBox="1"/>
          <p:nvPr/>
        </p:nvSpPr>
        <p:spPr>
          <a:xfrm>
            <a:off x="327396" y="434085"/>
            <a:ext cx="28120663" cy="3416320"/>
          </a:xfrm>
          <a:prstGeom prst="rect">
            <a:avLst/>
          </a:prstGeom>
          <a:noFill/>
        </p:spPr>
        <p:txBody>
          <a:bodyPr wrap="square" rtlCol="0">
            <a:spAutoFit/>
          </a:bodyPr>
          <a:lstStyle/>
          <a:p>
            <a:r>
              <a:rPr lang="en-US" sz="10800" dirty="0">
                <a:solidFill>
                  <a:schemeClr val="bg1"/>
                </a:solidFill>
                <a:latin typeface="+mj-lt"/>
              </a:rPr>
              <a:t>An investigation of flavonoid diversity in </a:t>
            </a:r>
            <a:r>
              <a:rPr lang="en-US" sz="10800" i="1" dirty="0">
                <a:solidFill>
                  <a:schemeClr val="bg1"/>
                </a:solidFill>
                <a:latin typeface="+mj-lt"/>
              </a:rPr>
              <a:t>Scutellaria </a:t>
            </a:r>
            <a:r>
              <a:rPr lang="en-US" sz="10800" dirty="0">
                <a:solidFill>
                  <a:schemeClr val="bg1"/>
                </a:solidFill>
                <a:latin typeface="+mj-lt"/>
              </a:rPr>
              <a:t>to identify species with medicinal potential</a:t>
            </a:r>
          </a:p>
        </p:txBody>
      </p:sp>
      <p:cxnSp>
        <p:nvCxnSpPr>
          <p:cNvPr id="6" name="Straight Connector 5">
            <a:extLst>
              <a:ext uri="{FF2B5EF4-FFF2-40B4-BE49-F238E27FC236}">
                <a16:creationId xmlns:a16="http://schemas.microsoft.com/office/drawing/2014/main" id="{C968891D-355E-4C1C-A1C5-E9BD5E56661B}"/>
              </a:ext>
            </a:extLst>
          </p:cNvPr>
          <p:cNvCxnSpPr/>
          <p:nvPr/>
        </p:nvCxnSpPr>
        <p:spPr>
          <a:xfrm>
            <a:off x="28863967" y="882404"/>
            <a:ext cx="0" cy="2464904"/>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382B1D64-F1B2-4486-8268-7B685C46F368}"/>
              </a:ext>
            </a:extLst>
          </p:cNvPr>
          <p:cNvSpPr txBox="1"/>
          <p:nvPr/>
        </p:nvSpPr>
        <p:spPr>
          <a:xfrm>
            <a:off x="29690212" y="417031"/>
            <a:ext cx="13374743" cy="3416320"/>
          </a:xfrm>
          <a:prstGeom prst="rect">
            <a:avLst/>
          </a:prstGeom>
          <a:noFill/>
        </p:spPr>
        <p:txBody>
          <a:bodyPr wrap="square" rtlCol="0">
            <a:spAutoFit/>
          </a:bodyPr>
          <a:lstStyle/>
          <a:p>
            <a:r>
              <a:rPr lang="en-US" sz="5400" dirty="0">
                <a:solidFill>
                  <a:schemeClr val="bg1"/>
                </a:solidFill>
                <a:latin typeface="+mj-lt"/>
              </a:rPr>
              <a:t>Bryce Askey</a:t>
            </a:r>
            <a:r>
              <a:rPr lang="en-US" sz="5400" baseline="30000" dirty="0">
                <a:solidFill>
                  <a:schemeClr val="bg1"/>
                </a:solidFill>
                <a:latin typeface="+mj-lt"/>
              </a:rPr>
              <a:t>1</a:t>
            </a:r>
            <a:r>
              <a:rPr lang="en-US" sz="5400" dirty="0">
                <a:solidFill>
                  <a:schemeClr val="bg1"/>
                </a:solidFill>
                <a:latin typeface="+mj-lt"/>
              </a:rPr>
              <a:t>, Yeong Hun Song</a:t>
            </a:r>
            <a:r>
              <a:rPr lang="en-US" sz="5400" baseline="30000" dirty="0">
                <a:solidFill>
                  <a:schemeClr val="bg1"/>
                </a:solidFill>
                <a:latin typeface="+mj-lt"/>
              </a:rPr>
              <a:t>1</a:t>
            </a:r>
            <a:r>
              <a:rPr lang="en-US" sz="5400" dirty="0">
                <a:solidFill>
                  <a:schemeClr val="bg1"/>
                </a:solidFill>
                <a:latin typeface="+mj-lt"/>
              </a:rPr>
              <a:t>, </a:t>
            </a:r>
            <a:r>
              <a:rPr lang="en-US" sz="5400" dirty="0" err="1">
                <a:solidFill>
                  <a:schemeClr val="bg1"/>
                </a:solidFill>
                <a:latin typeface="+mj-lt"/>
              </a:rPr>
              <a:t>Yoonkyung</a:t>
            </a:r>
            <a:r>
              <a:rPr lang="en-US" sz="5400" dirty="0">
                <a:solidFill>
                  <a:schemeClr val="bg1"/>
                </a:solidFill>
                <a:latin typeface="+mj-lt"/>
              </a:rPr>
              <a:t> Lee</a:t>
            </a:r>
            <a:r>
              <a:rPr lang="en-US" sz="5400" baseline="30000" dirty="0">
                <a:solidFill>
                  <a:schemeClr val="bg1"/>
                </a:solidFill>
                <a:latin typeface="+mj-lt"/>
              </a:rPr>
              <a:t>2</a:t>
            </a:r>
            <a:r>
              <a:rPr lang="en-US" sz="5400" dirty="0">
                <a:solidFill>
                  <a:schemeClr val="bg1"/>
                </a:solidFill>
                <a:latin typeface="+mj-lt"/>
              </a:rPr>
              <a:t>, Ru Dai</a:t>
            </a:r>
            <a:r>
              <a:rPr lang="en-US" sz="5400" baseline="30000" dirty="0">
                <a:solidFill>
                  <a:schemeClr val="bg1"/>
                </a:solidFill>
                <a:latin typeface="+mj-lt"/>
              </a:rPr>
              <a:t>1</a:t>
            </a:r>
            <a:r>
              <a:rPr lang="en-US" sz="5400" dirty="0">
                <a:solidFill>
                  <a:schemeClr val="bg1"/>
                </a:solidFill>
                <a:latin typeface="+mj-lt"/>
              </a:rPr>
              <a:t>, </a:t>
            </a:r>
            <a:r>
              <a:rPr lang="en-US" sz="5400" dirty="0" err="1">
                <a:solidFill>
                  <a:schemeClr val="bg1"/>
                </a:solidFill>
                <a:latin typeface="+mj-lt"/>
              </a:rPr>
              <a:t>Sangtae</a:t>
            </a:r>
            <a:r>
              <a:rPr lang="en-US" sz="5400" dirty="0">
                <a:solidFill>
                  <a:schemeClr val="bg1"/>
                </a:solidFill>
                <a:latin typeface="+mj-lt"/>
              </a:rPr>
              <a:t> Kim</a:t>
            </a:r>
            <a:r>
              <a:rPr lang="en-US" sz="5400" baseline="30000" dirty="0">
                <a:solidFill>
                  <a:schemeClr val="bg1"/>
                </a:solidFill>
                <a:latin typeface="+mj-lt"/>
              </a:rPr>
              <a:t>2</a:t>
            </a:r>
            <a:r>
              <a:rPr lang="en-US" sz="5400" dirty="0">
                <a:solidFill>
                  <a:schemeClr val="bg1"/>
                </a:solidFill>
                <a:latin typeface="+mj-lt"/>
              </a:rPr>
              <a:t>, and Jeongim Kim</a:t>
            </a:r>
            <a:r>
              <a:rPr lang="en-US" sz="5400" baseline="30000" dirty="0">
                <a:solidFill>
                  <a:schemeClr val="bg1"/>
                </a:solidFill>
                <a:latin typeface="+mj-lt"/>
              </a:rPr>
              <a:t>1</a:t>
            </a:r>
            <a:endParaRPr lang="en-US" sz="5400" dirty="0">
              <a:solidFill>
                <a:schemeClr val="bg1"/>
              </a:solidFill>
              <a:latin typeface="+mj-lt"/>
            </a:endParaRPr>
          </a:p>
          <a:p>
            <a:pPr>
              <a:spcBef>
                <a:spcPts val="4800"/>
              </a:spcBef>
            </a:pPr>
            <a:r>
              <a:rPr lang="en-US" sz="3400" baseline="30000" dirty="0">
                <a:solidFill>
                  <a:schemeClr val="bg1"/>
                </a:solidFill>
                <a:latin typeface="+mj-lt"/>
              </a:rPr>
              <a:t>1</a:t>
            </a:r>
            <a:r>
              <a:rPr lang="en-US" sz="3400" dirty="0">
                <a:solidFill>
                  <a:schemeClr val="bg1"/>
                </a:solidFill>
                <a:latin typeface="+mj-lt"/>
              </a:rPr>
              <a:t>Horticultural Science Department, University of Florida, Gainesville, FL</a:t>
            </a:r>
          </a:p>
          <a:p>
            <a:r>
              <a:rPr lang="en-US" sz="3400" baseline="30000" dirty="0">
                <a:solidFill>
                  <a:schemeClr val="bg1"/>
                </a:solidFill>
                <a:latin typeface="+mj-lt"/>
              </a:rPr>
              <a:t>2</a:t>
            </a:r>
            <a:r>
              <a:rPr lang="en-US" sz="3400" dirty="0">
                <a:solidFill>
                  <a:schemeClr val="bg1"/>
                </a:solidFill>
                <a:latin typeface="+mj-lt"/>
              </a:rPr>
              <a:t>Department of Biology, </a:t>
            </a:r>
            <a:r>
              <a:rPr lang="en-US" sz="3400" dirty="0" err="1">
                <a:solidFill>
                  <a:schemeClr val="bg1"/>
                </a:solidFill>
                <a:latin typeface="+mj-lt"/>
              </a:rPr>
              <a:t>Sungshin</a:t>
            </a:r>
            <a:r>
              <a:rPr lang="en-US" sz="3400" dirty="0">
                <a:solidFill>
                  <a:schemeClr val="bg1"/>
                </a:solidFill>
                <a:latin typeface="+mj-lt"/>
              </a:rPr>
              <a:t> Women’s University, Seoul, South Korea</a:t>
            </a:r>
            <a:endParaRPr lang="en-US" sz="3400" baseline="30000" dirty="0">
              <a:solidFill>
                <a:schemeClr val="bg1"/>
              </a:solidFill>
              <a:latin typeface="+mj-lt"/>
            </a:endParaRPr>
          </a:p>
        </p:txBody>
      </p:sp>
      <p:sp>
        <p:nvSpPr>
          <p:cNvPr id="9" name="TextBox 8">
            <a:extLst>
              <a:ext uri="{FF2B5EF4-FFF2-40B4-BE49-F238E27FC236}">
                <a16:creationId xmlns:a16="http://schemas.microsoft.com/office/drawing/2014/main" id="{48BAED5C-6A64-4EEA-9F9E-1E49EDF98EC5}"/>
              </a:ext>
            </a:extLst>
          </p:cNvPr>
          <p:cNvSpPr txBox="1"/>
          <p:nvPr/>
        </p:nvSpPr>
        <p:spPr>
          <a:xfrm>
            <a:off x="216452" y="6091698"/>
            <a:ext cx="20976561" cy="4162550"/>
          </a:xfrm>
          <a:prstGeom prst="rect">
            <a:avLst/>
          </a:prstGeom>
          <a:noFill/>
        </p:spPr>
        <p:txBody>
          <a:bodyPr wrap="square" rtlCol="0">
            <a:spAutoFit/>
          </a:bodyPr>
          <a:lstStyle/>
          <a:p>
            <a:pPr>
              <a:lnSpc>
                <a:spcPts val="4000"/>
              </a:lnSpc>
            </a:pPr>
            <a:r>
              <a:rPr lang="en-US" sz="2800" i="1" dirty="0">
                <a:latin typeface="+mj-lt"/>
              </a:rPr>
              <a:t>Scutellaria baicalensis </a:t>
            </a:r>
            <a:r>
              <a:rPr lang="en-US" sz="2800" dirty="0">
                <a:latin typeface="+mj-lt"/>
              </a:rPr>
              <a:t>is a medicinal plant whose root extracts have been widely used in Asian medicine for more than 2,000 years. Although </a:t>
            </a:r>
            <a:r>
              <a:rPr lang="en-US" sz="2800" i="1" dirty="0">
                <a:latin typeface="+mj-lt"/>
              </a:rPr>
              <a:t>S. baicalensis </a:t>
            </a:r>
            <a:r>
              <a:rPr lang="en-US" sz="2800" dirty="0">
                <a:latin typeface="+mj-lt"/>
              </a:rPr>
              <a:t>has been well-studied, the majority of the 470 species in the </a:t>
            </a:r>
            <a:r>
              <a:rPr lang="en-US" sz="2800" i="1" dirty="0">
                <a:latin typeface="+mj-lt"/>
              </a:rPr>
              <a:t>Scutellaria</a:t>
            </a:r>
            <a:r>
              <a:rPr lang="en-US" sz="2800" dirty="0">
                <a:latin typeface="+mj-lt"/>
              </a:rPr>
              <a:t> genus have not been analyzed. This study aims to extend the current knowledge of </a:t>
            </a:r>
            <a:r>
              <a:rPr lang="en-US" sz="2800" i="1" dirty="0">
                <a:latin typeface="+mj-lt"/>
              </a:rPr>
              <a:t>Scutellaria </a:t>
            </a:r>
            <a:r>
              <a:rPr lang="en-US" sz="2800" dirty="0">
                <a:latin typeface="+mj-lt"/>
              </a:rPr>
              <a:t>by analyzing flavonoid profiles and genome sizes of a large set of species representing the diversity in the genus. Targeted metabolite analysis via High Performance Liquid Chromatography (HPLC) was used to quantify concentrations of 15 medicinally relevant flavones. The genome sizes of eight of the species analyzed were also estimated with flow cytometry. A comparison of phytochemical profiles indicate diversity in site and identity of accumulation for multiple species when compared to </a:t>
            </a:r>
            <a:r>
              <a:rPr lang="en-US" sz="2800" i="1" dirty="0">
                <a:latin typeface="+mj-lt"/>
              </a:rPr>
              <a:t>S. baicalensis</a:t>
            </a:r>
            <a:r>
              <a:rPr lang="en-US" sz="2800" dirty="0">
                <a:latin typeface="+mj-lt"/>
              </a:rPr>
              <a:t>.  Inconsistences in site of accumulation imply significant differences in biosynthetic pathway exists for several species. Researchers studying </a:t>
            </a:r>
            <a:r>
              <a:rPr lang="en-US" sz="2800" i="1" dirty="0">
                <a:latin typeface="+mj-lt"/>
              </a:rPr>
              <a:t>Scutellaria </a:t>
            </a:r>
            <a:r>
              <a:rPr lang="en-US" sz="2800" dirty="0">
                <a:latin typeface="+mj-lt"/>
              </a:rPr>
              <a:t>can use the results of this work to identify previously uncharacterized species with medicinal potential, aiding in the development of new drugs and treatments.</a:t>
            </a:r>
          </a:p>
        </p:txBody>
      </p:sp>
      <p:sp>
        <p:nvSpPr>
          <p:cNvPr id="10" name="TextBox 9">
            <a:extLst>
              <a:ext uri="{FF2B5EF4-FFF2-40B4-BE49-F238E27FC236}">
                <a16:creationId xmlns:a16="http://schemas.microsoft.com/office/drawing/2014/main" id="{5B1E9E4D-9B8D-429B-A1E0-13AA54C7CB29}"/>
              </a:ext>
            </a:extLst>
          </p:cNvPr>
          <p:cNvSpPr txBox="1"/>
          <p:nvPr/>
        </p:nvSpPr>
        <p:spPr>
          <a:xfrm>
            <a:off x="216452" y="11846419"/>
            <a:ext cx="13270978" cy="11706282"/>
          </a:xfrm>
          <a:prstGeom prst="rect">
            <a:avLst/>
          </a:prstGeom>
          <a:noFill/>
        </p:spPr>
        <p:txBody>
          <a:bodyPr wrap="square" rtlCol="0">
            <a:spAutoFit/>
          </a:bodyPr>
          <a:lstStyle/>
          <a:p>
            <a:pPr>
              <a:lnSpc>
                <a:spcPts val="3500"/>
              </a:lnSpc>
              <a:spcAft>
                <a:spcPts val="600"/>
              </a:spcAft>
            </a:pPr>
            <a:r>
              <a:rPr lang="en-US" sz="2800" b="1" i="1" dirty="0">
                <a:latin typeface="+mj-lt"/>
              </a:rPr>
              <a:t>Scutellaria baicalensis </a:t>
            </a:r>
            <a:r>
              <a:rPr lang="en-US" sz="2800" b="1" dirty="0">
                <a:latin typeface="+mj-lt"/>
              </a:rPr>
              <a:t>is a medicinal plant</a:t>
            </a:r>
          </a:p>
          <a:p>
            <a:pPr marL="677863" indent="-441325">
              <a:lnSpc>
                <a:spcPts val="3500"/>
              </a:lnSpc>
              <a:spcAft>
                <a:spcPts val="600"/>
              </a:spcAft>
              <a:buFont typeface="Arial" panose="020B0604020202020204" pitchFamily="34" charset="0"/>
              <a:buChar char="•"/>
            </a:pPr>
            <a:r>
              <a:rPr lang="en-US" sz="2800" dirty="0">
                <a:latin typeface="+mj-lt"/>
              </a:rPr>
              <a:t>Root extracts are used in traditional Chinese medicine</a:t>
            </a:r>
          </a:p>
          <a:p>
            <a:pPr marL="1150938" lvl="1" indent="-473075">
              <a:lnSpc>
                <a:spcPts val="3500"/>
              </a:lnSpc>
              <a:spcAft>
                <a:spcPts val="600"/>
              </a:spcAft>
              <a:buFont typeface="Calibri Light" panose="020F0302020204030204" pitchFamily="34" charset="0"/>
              <a:buChar char="-"/>
            </a:pPr>
            <a:r>
              <a:rPr lang="en-US" sz="2800" dirty="0">
                <a:latin typeface="+mj-lt"/>
              </a:rPr>
              <a:t>Huang Qin – commercially sold powder of </a:t>
            </a:r>
            <a:r>
              <a:rPr lang="en-US" sz="2800" i="1" dirty="0">
                <a:latin typeface="+mj-lt"/>
              </a:rPr>
              <a:t>S. baicalensis </a:t>
            </a:r>
            <a:r>
              <a:rPr lang="en-US" sz="2800" dirty="0">
                <a:latin typeface="+mj-lt"/>
              </a:rPr>
              <a:t>roots</a:t>
            </a:r>
          </a:p>
          <a:p>
            <a:pPr>
              <a:lnSpc>
                <a:spcPts val="3500"/>
              </a:lnSpc>
              <a:spcAft>
                <a:spcPts val="600"/>
              </a:spcAft>
            </a:pPr>
            <a:r>
              <a:rPr lang="en-US" sz="2800" b="1" dirty="0">
                <a:latin typeface="+mj-lt"/>
              </a:rPr>
              <a:t>The medicinal properties of </a:t>
            </a:r>
            <a:r>
              <a:rPr lang="en-US" sz="2800" b="1" i="1" dirty="0">
                <a:latin typeface="+mj-lt"/>
              </a:rPr>
              <a:t>S. baicalensis </a:t>
            </a:r>
            <a:r>
              <a:rPr lang="en-US" sz="2800" b="1" dirty="0">
                <a:latin typeface="+mj-lt"/>
              </a:rPr>
              <a:t>are well-studied</a:t>
            </a:r>
          </a:p>
          <a:p>
            <a:pPr marL="677863" indent="-441325">
              <a:lnSpc>
                <a:spcPts val="3500"/>
              </a:lnSpc>
              <a:spcAft>
                <a:spcPts val="600"/>
              </a:spcAft>
              <a:buFont typeface="Arial" panose="020B0604020202020204" pitchFamily="34" charset="0"/>
              <a:buChar char="•"/>
            </a:pPr>
            <a:r>
              <a:rPr lang="en-US" sz="2800" dirty="0">
                <a:latin typeface="+mj-lt"/>
              </a:rPr>
              <a:t>Proven medicinal effects: anti-Alzheimer’s, anxiolytic, anti-cancer, and angiogenic</a:t>
            </a:r>
          </a:p>
          <a:p>
            <a:pPr marL="1150938" lvl="1" indent="-457200">
              <a:lnSpc>
                <a:spcPts val="3500"/>
              </a:lnSpc>
              <a:spcAft>
                <a:spcPts val="600"/>
              </a:spcAft>
              <a:buFont typeface="Calibri Light" panose="020F0302020204030204" pitchFamily="34" charset="0"/>
              <a:buChar char="-"/>
            </a:pPr>
            <a:r>
              <a:rPr lang="en-US" sz="2800" dirty="0">
                <a:latin typeface="+mj-lt"/>
              </a:rPr>
              <a:t>Specific phytochemicals responsible have been identified</a:t>
            </a:r>
          </a:p>
          <a:p>
            <a:pPr marL="677863" indent="-441325">
              <a:lnSpc>
                <a:spcPts val="3500"/>
              </a:lnSpc>
              <a:spcAft>
                <a:spcPts val="600"/>
              </a:spcAft>
              <a:buFont typeface="Arial" panose="020B0604020202020204" pitchFamily="34" charset="0"/>
              <a:buChar char="•"/>
            </a:pPr>
            <a:r>
              <a:rPr lang="en-US" sz="2800" dirty="0">
                <a:latin typeface="+mj-lt"/>
              </a:rPr>
              <a:t>Reference genome recently completed</a:t>
            </a:r>
          </a:p>
          <a:p>
            <a:pPr marL="677863" indent="-441325">
              <a:lnSpc>
                <a:spcPts val="3500"/>
              </a:lnSpc>
              <a:spcAft>
                <a:spcPts val="600"/>
              </a:spcAft>
              <a:buFont typeface="Arial" panose="020B0604020202020204" pitchFamily="34" charset="0"/>
              <a:buChar char="•"/>
            </a:pPr>
            <a:r>
              <a:rPr lang="en-US" sz="2800" dirty="0">
                <a:latin typeface="+mj-lt"/>
              </a:rPr>
              <a:t>Proposed flavonoid biosynthetic pathway explains organ-specific accumulation</a:t>
            </a:r>
          </a:p>
          <a:p>
            <a:pPr>
              <a:lnSpc>
                <a:spcPts val="3500"/>
              </a:lnSpc>
              <a:spcAft>
                <a:spcPts val="600"/>
              </a:spcAft>
            </a:pPr>
            <a:r>
              <a:rPr lang="en-US" sz="2800" b="1" dirty="0">
                <a:latin typeface="+mj-lt"/>
              </a:rPr>
              <a:t>However, the </a:t>
            </a:r>
            <a:r>
              <a:rPr lang="en-US" sz="2800" b="1" i="1" dirty="0">
                <a:latin typeface="+mj-lt"/>
              </a:rPr>
              <a:t>Scutellaria </a:t>
            </a:r>
            <a:r>
              <a:rPr lang="en-US" sz="2800" b="1" dirty="0">
                <a:latin typeface="+mj-lt"/>
              </a:rPr>
              <a:t>genus contains &gt;470 species of plants</a:t>
            </a:r>
          </a:p>
          <a:p>
            <a:pPr marL="677863" lvl="1" indent="-441325">
              <a:lnSpc>
                <a:spcPts val="3500"/>
              </a:lnSpc>
              <a:spcAft>
                <a:spcPts val="600"/>
              </a:spcAft>
              <a:buFont typeface="Arial" panose="020B0604020202020204" pitchFamily="34" charset="0"/>
              <a:buChar char="•"/>
            </a:pPr>
            <a:r>
              <a:rPr lang="en-US" sz="2800" dirty="0">
                <a:latin typeface="+mj-lt"/>
              </a:rPr>
              <a:t>Little is known about the medicinal relevance of most of the genus</a:t>
            </a:r>
          </a:p>
          <a:p>
            <a:pPr marL="1150938" lvl="2" indent="-457200">
              <a:lnSpc>
                <a:spcPts val="3500"/>
              </a:lnSpc>
              <a:spcAft>
                <a:spcPts val="600"/>
              </a:spcAft>
              <a:buFont typeface="Calibri Light" panose="020F0302020204030204" pitchFamily="34" charset="0"/>
              <a:buChar char="-"/>
            </a:pPr>
            <a:r>
              <a:rPr lang="en-US" sz="2800" dirty="0">
                <a:latin typeface="+mj-lt"/>
              </a:rPr>
              <a:t>Phytochemical profiles are not well-studied/not studied at all</a:t>
            </a:r>
          </a:p>
          <a:p>
            <a:pPr marL="693738" lvl="1" indent="-457200">
              <a:lnSpc>
                <a:spcPts val="3500"/>
              </a:lnSpc>
              <a:spcAft>
                <a:spcPts val="600"/>
              </a:spcAft>
              <a:buFont typeface="Arial" panose="020B0604020202020204" pitchFamily="34" charset="0"/>
              <a:buChar char="•"/>
            </a:pPr>
            <a:r>
              <a:rPr lang="en-US" sz="2800" dirty="0">
                <a:latin typeface="+mj-lt"/>
              </a:rPr>
              <a:t>Uncharacterized species could possibly accumulate medicinally valuable compounds at higher concentrations than species currently studied</a:t>
            </a:r>
          </a:p>
          <a:p>
            <a:pPr marL="1150938" lvl="2" indent="-457200">
              <a:lnSpc>
                <a:spcPts val="3500"/>
              </a:lnSpc>
              <a:spcAft>
                <a:spcPts val="600"/>
              </a:spcAft>
              <a:buFont typeface="Calibri Light" panose="020F0302020204030204" pitchFamily="34" charset="0"/>
              <a:buChar char="-"/>
            </a:pPr>
            <a:endParaRPr lang="en-US" sz="2800" dirty="0">
              <a:latin typeface="+mj-lt"/>
            </a:endParaRPr>
          </a:p>
          <a:p>
            <a:pPr marL="0" lvl="1">
              <a:lnSpc>
                <a:spcPts val="3500"/>
              </a:lnSpc>
              <a:spcAft>
                <a:spcPts val="600"/>
              </a:spcAft>
            </a:pPr>
            <a:r>
              <a:rPr lang="en-US" sz="2800" b="1" dirty="0">
                <a:latin typeface="+mj-lt"/>
              </a:rPr>
              <a:t>Goal: </a:t>
            </a:r>
            <a:r>
              <a:rPr lang="en-US" sz="2800" dirty="0">
                <a:latin typeface="+mj-lt"/>
              </a:rPr>
              <a:t>Analyze a large set of </a:t>
            </a:r>
            <a:r>
              <a:rPr lang="en-US" sz="2800" i="1" dirty="0">
                <a:latin typeface="+mj-lt"/>
              </a:rPr>
              <a:t>Scutellaria</a:t>
            </a:r>
            <a:r>
              <a:rPr lang="en-US" sz="2800" dirty="0">
                <a:latin typeface="+mj-lt"/>
              </a:rPr>
              <a:t> plants representing the diversity in the genus to identify species with medicinal potential for further study</a:t>
            </a:r>
          </a:p>
          <a:p>
            <a:pPr marL="0" lvl="1">
              <a:lnSpc>
                <a:spcPts val="3500"/>
              </a:lnSpc>
              <a:spcAft>
                <a:spcPts val="600"/>
              </a:spcAft>
            </a:pPr>
            <a:r>
              <a:rPr lang="en-US" sz="2800" b="1" dirty="0">
                <a:latin typeface="+mj-lt"/>
              </a:rPr>
              <a:t>Objectives: </a:t>
            </a:r>
            <a:endParaRPr lang="en-US" sz="2800" b="1" dirty="0">
              <a:highlight>
                <a:srgbClr val="FFFF00"/>
              </a:highlight>
              <a:latin typeface="+mj-lt"/>
            </a:endParaRPr>
          </a:p>
          <a:p>
            <a:pPr marL="808038" lvl="1" indent="-571500">
              <a:lnSpc>
                <a:spcPts val="3500"/>
              </a:lnSpc>
              <a:spcAft>
                <a:spcPts val="600"/>
              </a:spcAft>
              <a:buFont typeface="+mj-lt"/>
              <a:buAutoNum type="romanUcPeriod"/>
            </a:pPr>
            <a:r>
              <a:rPr lang="en-US" sz="2800" dirty="0">
                <a:latin typeface="+mj-lt"/>
              </a:rPr>
              <a:t>Identify species of interest by quantifying medicinally relevant flavonoids in total (i.e. not organ-specific) samples</a:t>
            </a:r>
          </a:p>
          <a:p>
            <a:pPr marL="808038" lvl="1" indent="-571500">
              <a:lnSpc>
                <a:spcPts val="3500"/>
              </a:lnSpc>
              <a:spcAft>
                <a:spcPts val="600"/>
              </a:spcAft>
              <a:buFont typeface="+mj-lt"/>
              <a:buAutoNum type="romanUcPeriod"/>
            </a:pPr>
            <a:r>
              <a:rPr lang="en-US" sz="2800" dirty="0">
                <a:latin typeface="+mj-lt"/>
              </a:rPr>
              <a:t>Analyze organ-specific samples from species of interest to determine site of accumulation of medicinally relevant flavonoids</a:t>
            </a:r>
          </a:p>
          <a:p>
            <a:pPr marL="808038" lvl="1" indent="-571500">
              <a:lnSpc>
                <a:spcPts val="3500"/>
              </a:lnSpc>
              <a:spcAft>
                <a:spcPts val="600"/>
              </a:spcAft>
              <a:buFont typeface="+mj-lt"/>
              <a:buAutoNum type="romanUcPeriod"/>
            </a:pPr>
            <a:r>
              <a:rPr lang="en-US" sz="2800" dirty="0">
                <a:latin typeface="+mj-lt"/>
              </a:rPr>
              <a:t>Estimate genome size for species of interest to evaluate ease of further genetic study/improvement</a:t>
            </a:r>
          </a:p>
        </p:txBody>
      </p:sp>
      <p:grpSp>
        <p:nvGrpSpPr>
          <p:cNvPr id="75" name="Group 74">
            <a:extLst>
              <a:ext uri="{FF2B5EF4-FFF2-40B4-BE49-F238E27FC236}">
                <a16:creationId xmlns:a16="http://schemas.microsoft.com/office/drawing/2014/main" id="{6648C945-1E18-4FF9-A64D-4A6F48AD315D}"/>
              </a:ext>
            </a:extLst>
          </p:cNvPr>
          <p:cNvGrpSpPr/>
          <p:nvPr/>
        </p:nvGrpSpPr>
        <p:grpSpPr>
          <a:xfrm>
            <a:off x="13862978" y="12184427"/>
            <a:ext cx="7657837" cy="10162284"/>
            <a:chOff x="14327397" y="12191649"/>
            <a:chExt cx="7210910" cy="9569192"/>
          </a:xfrm>
        </p:grpSpPr>
        <p:sp>
          <p:nvSpPr>
            <p:cNvPr id="11" name="TextBox 10">
              <a:extLst>
                <a:ext uri="{FF2B5EF4-FFF2-40B4-BE49-F238E27FC236}">
                  <a16:creationId xmlns:a16="http://schemas.microsoft.com/office/drawing/2014/main" id="{A7EBA83A-20E2-428B-9774-EA258CDDE8AF}"/>
                </a:ext>
              </a:extLst>
            </p:cNvPr>
            <p:cNvSpPr txBox="1"/>
            <p:nvPr/>
          </p:nvSpPr>
          <p:spPr>
            <a:xfrm>
              <a:off x="17973234" y="17003701"/>
              <a:ext cx="3565070" cy="2927122"/>
            </a:xfrm>
            <a:prstGeom prst="rect">
              <a:avLst/>
            </a:prstGeom>
            <a:noFill/>
          </p:spPr>
          <p:txBody>
            <a:bodyPr wrap="square" rtlCol="0">
              <a:spAutoFit/>
            </a:bodyPr>
            <a:lstStyle/>
            <a:p>
              <a:r>
                <a:rPr lang="en-US" sz="2800" b="1" dirty="0">
                  <a:latin typeface="+mj-lt"/>
                </a:rPr>
                <a:t>Figure 1. </a:t>
              </a:r>
              <a:r>
                <a:rPr lang="en-US" sz="2800" dirty="0">
                  <a:latin typeface="+mj-lt"/>
                </a:rPr>
                <a:t>Morphological differences between (A) </a:t>
              </a:r>
              <a:r>
                <a:rPr lang="en-US" sz="2800" i="1" dirty="0">
                  <a:latin typeface="+mj-lt"/>
                </a:rPr>
                <a:t>Scutellaria baicalensis</a:t>
              </a:r>
              <a:r>
                <a:rPr lang="en-US" sz="2800" dirty="0">
                  <a:latin typeface="+mj-lt"/>
                </a:rPr>
                <a:t>, (B) </a:t>
              </a:r>
              <a:r>
                <a:rPr lang="en-US" sz="2800" i="1" dirty="0">
                  <a:latin typeface="+mj-lt"/>
                </a:rPr>
                <a:t>S. lateriflora</a:t>
              </a:r>
              <a:r>
                <a:rPr lang="en-US" sz="2800" dirty="0">
                  <a:latin typeface="+mj-lt"/>
                </a:rPr>
                <a:t>, and (C) </a:t>
              </a:r>
              <a:r>
                <a:rPr lang="en-US" sz="2800" i="1" dirty="0">
                  <a:latin typeface="+mj-lt"/>
                </a:rPr>
                <a:t>S. racemosa </a:t>
              </a:r>
              <a:r>
                <a:rPr lang="en-US" sz="2800" dirty="0">
                  <a:latin typeface="+mj-lt"/>
                </a:rPr>
                <a:t>plants illustrate the diversity of the </a:t>
              </a:r>
              <a:r>
                <a:rPr lang="en-US" sz="2800" i="1" dirty="0">
                  <a:latin typeface="+mj-lt"/>
                </a:rPr>
                <a:t>Scutellaria </a:t>
              </a:r>
              <a:r>
                <a:rPr lang="en-US" sz="2800" dirty="0">
                  <a:latin typeface="+mj-lt"/>
                </a:rPr>
                <a:t>genus.</a:t>
              </a:r>
            </a:p>
          </p:txBody>
        </p:sp>
        <p:grpSp>
          <p:nvGrpSpPr>
            <p:cNvPr id="30" name="Group 29">
              <a:extLst>
                <a:ext uri="{FF2B5EF4-FFF2-40B4-BE49-F238E27FC236}">
                  <a16:creationId xmlns:a16="http://schemas.microsoft.com/office/drawing/2014/main" id="{3307A8BC-0165-4042-B99B-57220E6FD986}"/>
                </a:ext>
              </a:extLst>
            </p:cNvPr>
            <p:cNvGrpSpPr/>
            <p:nvPr/>
          </p:nvGrpSpPr>
          <p:grpSpPr>
            <a:xfrm>
              <a:off x="14327397" y="12191649"/>
              <a:ext cx="3565075" cy="4753429"/>
              <a:chOff x="14416264" y="10051263"/>
              <a:chExt cx="3565075" cy="4753429"/>
            </a:xfrm>
          </p:grpSpPr>
          <p:pic>
            <p:nvPicPr>
              <p:cNvPr id="12" name="Picture 11" descr="A picture containing building, room, sitting, black&#10;&#10;Description automatically generated">
                <a:extLst>
                  <a:ext uri="{FF2B5EF4-FFF2-40B4-BE49-F238E27FC236}">
                    <a16:creationId xmlns:a16="http://schemas.microsoft.com/office/drawing/2014/main" id="{80EBF070-9CF6-4995-8A0B-6D4707D78C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13822088" y="10645442"/>
                <a:ext cx="4753429" cy="3565072"/>
              </a:xfrm>
              <a:prstGeom prst="rect">
                <a:avLst/>
              </a:prstGeom>
            </p:spPr>
          </p:pic>
          <p:sp>
            <p:nvSpPr>
              <p:cNvPr id="21" name="TextBox 20">
                <a:extLst>
                  <a:ext uri="{FF2B5EF4-FFF2-40B4-BE49-F238E27FC236}">
                    <a16:creationId xmlns:a16="http://schemas.microsoft.com/office/drawing/2014/main" id="{CBCB22C0-8ABA-4472-B016-519354AD32BF}"/>
                  </a:ext>
                </a:extLst>
              </p:cNvPr>
              <p:cNvSpPr txBox="1"/>
              <p:nvPr/>
            </p:nvSpPr>
            <p:spPr>
              <a:xfrm>
                <a:off x="14416264" y="10051263"/>
                <a:ext cx="448729" cy="492684"/>
              </a:xfrm>
              <a:prstGeom prst="rect">
                <a:avLst/>
              </a:prstGeom>
              <a:noFill/>
            </p:spPr>
            <p:txBody>
              <a:bodyPr wrap="none" rtlCol="0">
                <a:spAutoFit/>
              </a:bodyPr>
              <a:lstStyle/>
              <a:p>
                <a:r>
                  <a:rPr lang="en-US" sz="2800" dirty="0">
                    <a:solidFill>
                      <a:schemeClr val="bg1"/>
                    </a:solidFill>
                    <a:latin typeface="+mj-lt"/>
                  </a:rPr>
                  <a:t>A.</a:t>
                </a:r>
              </a:p>
            </p:txBody>
          </p:sp>
        </p:grpSp>
        <p:grpSp>
          <p:nvGrpSpPr>
            <p:cNvPr id="31" name="Group 30">
              <a:extLst>
                <a:ext uri="{FF2B5EF4-FFF2-40B4-BE49-F238E27FC236}">
                  <a16:creationId xmlns:a16="http://schemas.microsoft.com/office/drawing/2014/main" id="{361BAD77-546C-4086-8A5E-FD061933BB08}"/>
                </a:ext>
              </a:extLst>
            </p:cNvPr>
            <p:cNvGrpSpPr/>
            <p:nvPr/>
          </p:nvGrpSpPr>
          <p:grpSpPr>
            <a:xfrm>
              <a:off x="17973234" y="12191649"/>
              <a:ext cx="3565073" cy="4753430"/>
              <a:chOff x="18133737" y="10051262"/>
              <a:chExt cx="3565073" cy="4753430"/>
            </a:xfrm>
          </p:grpSpPr>
          <p:pic>
            <p:nvPicPr>
              <p:cNvPr id="13" name="Picture 12" descr="A close up of a plant&#10;&#10;Description automatically generated">
                <a:extLst>
                  <a:ext uri="{FF2B5EF4-FFF2-40B4-BE49-F238E27FC236}">
                    <a16:creationId xmlns:a16="http://schemas.microsoft.com/office/drawing/2014/main" id="{607727CD-1CCC-4863-9614-1F86A58247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17539559" y="10645442"/>
                <a:ext cx="4753429" cy="3565072"/>
              </a:xfrm>
              <a:prstGeom prst="rect">
                <a:avLst/>
              </a:prstGeom>
            </p:spPr>
          </p:pic>
          <p:sp>
            <p:nvSpPr>
              <p:cNvPr id="22" name="TextBox 21">
                <a:extLst>
                  <a:ext uri="{FF2B5EF4-FFF2-40B4-BE49-F238E27FC236}">
                    <a16:creationId xmlns:a16="http://schemas.microsoft.com/office/drawing/2014/main" id="{039288CD-4095-4C02-A836-B20EA7A5B2FD}"/>
                  </a:ext>
                </a:extLst>
              </p:cNvPr>
              <p:cNvSpPr txBox="1"/>
              <p:nvPr/>
            </p:nvSpPr>
            <p:spPr>
              <a:xfrm>
                <a:off x="18133737" y="10051262"/>
                <a:ext cx="438042" cy="492684"/>
              </a:xfrm>
              <a:prstGeom prst="rect">
                <a:avLst/>
              </a:prstGeom>
              <a:noFill/>
            </p:spPr>
            <p:txBody>
              <a:bodyPr wrap="none" rtlCol="0">
                <a:spAutoFit/>
              </a:bodyPr>
              <a:lstStyle/>
              <a:p>
                <a:r>
                  <a:rPr lang="en-US" sz="2800" dirty="0">
                    <a:solidFill>
                      <a:schemeClr val="bg1"/>
                    </a:solidFill>
                    <a:latin typeface="+mj-lt"/>
                  </a:rPr>
                  <a:t>B.</a:t>
                </a:r>
              </a:p>
            </p:txBody>
          </p:sp>
        </p:grpSp>
        <p:grpSp>
          <p:nvGrpSpPr>
            <p:cNvPr id="32" name="Group 31">
              <a:extLst>
                <a:ext uri="{FF2B5EF4-FFF2-40B4-BE49-F238E27FC236}">
                  <a16:creationId xmlns:a16="http://schemas.microsoft.com/office/drawing/2014/main" id="{07999811-FDE7-4C80-8713-E73A72B2538D}"/>
                </a:ext>
              </a:extLst>
            </p:cNvPr>
            <p:cNvGrpSpPr/>
            <p:nvPr/>
          </p:nvGrpSpPr>
          <p:grpSpPr>
            <a:xfrm>
              <a:off x="14327397" y="17007412"/>
              <a:ext cx="3565072" cy="4753429"/>
              <a:chOff x="14416265" y="14948023"/>
              <a:chExt cx="3565072" cy="4753429"/>
            </a:xfrm>
          </p:grpSpPr>
          <p:pic>
            <p:nvPicPr>
              <p:cNvPr id="14" name="Picture 13" descr="A picture containing front, black, sitting, dark&#10;&#10;Description automatically generated">
                <a:extLst>
                  <a:ext uri="{FF2B5EF4-FFF2-40B4-BE49-F238E27FC236}">
                    <a16:creationId xmlns:a16="http://schemas.microsoft.com/office/drawing/2014/main" id="{C9C530F7-FD62-4F95-B42B-C5FC5402C34A}"/>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0428"/>
                        </a14:imgEffect>
                        <a14:imgEffect>
                          <a14:brightnessContrast bright="6000" contrast="-24000"/>
                        </a14:imgEffect>
                      </a14:imgLayer>
                    </a14:imgProps>
                  </a:ext>
                  <a:ext uri="{28A0092B-C50C-407E-A947-70E740481C1C}">
                    <a14:useLocalDpi xmlns:a14="http://schemas.microsoft.com/office/drawing/2010/main" val="0"/>
                  </a:ext>
                </a:extLst>
              </a:blip>
              <a:stretch>
                <a:fillRect/>
              </a:stretch>
            </p:blipFill>
            <p:spPr>
              <a:xfrm rot="5400000">
                <a:off x="13822086" y="15542202"/>
                <a:ext cx="4753429" cy="3565072"/>
              </a:xfrm>
              <a:prstGeom prst="rect">
                <a:avLst/>
              </a:prstGeom>
            </p:spPr>
          </p:pic>
          <p:sp>
            <p:nvSpPr>
              <p:cNvPr id="23" name="TextBox 22">
                <a:extLst>
                  <a:ext uri="{FF2B5EF4-FFF2-40B4-BE49-F238E27FC236}">
                    <a16:creationId xmlns:a16="http://schemas.microsoft.com/office/drawing/2014/main" id="{A46B7631-E1DD-4F69-8D18-77E49BEC0FD8}"/>
                  </a:ext>
                </a:extLst>
              </p:cNvPr>
              <p:cNvSpPr txBox="1"/>
              <p:nvPr/>
            </p:nvSpPr>
            <p:spPr>
              <a:xfrm>
                <a:off x="14429281" y="14948023"/>
                <a:ext cx="438042" cy="492684"/>
              </a:xfrm>
              <a:prstGeom prst="rect">
                <a:avLst/>
              </a:prstGeom>
              <a:noFill/>
            </p:spPr>
            <p:txBody>
              <a:bodyPr wrap="none" rtlCol="0">
                <a:spAutoFit/>
              </a:bodyPr>
              <a:lstStyle/>
              <a:p>
                <a:r>
                  <a:rPr lang="en-US" sz="2800" dirty="0">
                    <a:solidFill>
                      <a:schemeClr val="bg1"/>
                    </a:solidFill>
                    <a:latin typeface="+mj-lt"/>
                  </a:rPr>
                  <a:t>C.</a:t>
                </a:r>
              </a:p>
            </p:txBody>
          </p:sp>
        </p:grpSp>
      </p:grpSp>
      <p:sp>
        <p:nvSpPr>
          <p:cNvPr id="1746" name="TextBox 1745">
            <a:extLst>
              <a:ext uri="{FF2B5EF4-FFF2-40B4-BE49-F238E27FC236}">
                <a16:creationId xmlns:a16="http://schemas.microsoft.com/office/drawing/2014/main" id="{D965599A-E76B-48E0-8019-B7EA2ED703A1}"/>
              </a:ext>
            </a:extLst>
          </p:cNvPr>
          <p:cNvSpPr txBox="1"/>
          <p:nvPr/>
        </p:nvSpPr>
        <p:spPr>
          <a:xfrm>
            <a:off x="22125031" y="25369172"/>
            <a:ext cx="21233194" cy="2319096"/>
          </a:xfrm>
          <a:prstGeom prst="rect">
            <a:avLst/>
          </a:prstGeom>
          <a:noFill/>
        </p:spPr>
        <p:txBody>
          <a:bodyPr wrap="square" rtlCol="0">
            <a:spAutoFit/>
          </a:bodyPr>
          <a:lstStyle/>
          <a:p>
            <a:pPr>
              <a:lnSpc>
                <a:spcPts val="3500"/>
              </a:lnSpc>
              <a:spcAft>
                <a:spcPts val="600"/>
              </a:spcAft>
            </a:pPr>
            <a:r>
              <a:rPr lang="en-US" sz="2800" dirty="0">
                <a:latin typeface="+mj-lt"/>
              </a:rPr>
              <a:t>A diverse range of flavonoid profiles were observed in the 34 species of </a:t>
            </a:r>
            <a:r>
              <a:rPr lang="en-US" sz="2800" i="1" dirty="0" err="1">
                <a:latin typeface="+mj-lt"/>
              </a:rPr>
              <a:t>Suctellaria</a:t>
            </a:r>
            <a:r>
              <a:rPr lang="en-US" sz="2800" dirty="0">
                <a:latin typeface="+mj-lt"/>
              </a:rPr>
              <a:t> studied. For the 6 species selected for organ-specific analysis,  differences in site of accumulation suggest distinct biosynthetic gene expression between different species. Genome sizes for 4 of the species analyzed are similar to that of </a:t>
            </a:r>
            <a:r>
              <a:rPr lang="en-US" sz="2800" i="1" dirty="0">
                <a:latin typeface="+mj-lt"/>
              </a:rPr>
              <a:t>S. baicalensis</a:t>
            </a:r>
            <a:r>
              <a:rPr lang="en-US" sz="2800" dirty="0">
                <a:latin typeface="+mj-lt"/>
              </a:rPr>
              <a:t>, indicating that the published reference genome for </a:t>
            </a:r>
            <a:r>
              <a:rPr lang="en-US" sz="2800" i="1" dirty="0">
                <a:latin typeface="+mj-lt"/>
              </a:rPr>
              <a:t>S. baicalensis</a:t>
            </a:r>
            <a:r>
              <a:rPr lang="en-US" sz="2800" dirty="0">
                <a:latin typeface="+mj-lt"/>
              </a:rPr>
              <a:t> can potentially be used in comparative genomic and transcriptomic studies with these species. Future work will include analysis of an even larger set of </a:t>
            </a:r>
            <a:r>
              <a:rPr lang="en-US" sz="2800" i="1" dirty="0">
                <a:latin typeface="+mj-lt"/>
              </a:rPr>
              <a:t>Scutellaria</a:t>
            </a:r>
            <a:r>
              <a:rPr lang="en-US" sz="2800" dirty="0">
                <a:latin typeface="+mj-lt"/>
              </a:rPr>
              <a:t> species, phylogenetic study to identify clades of plants with medicinal potential, and transcriptomics to pinpoint genes involved in the biosynthetic pathway.</a:t>
            </a:r>
          </a:p>
        </p:txBody>
      </p:sp>
      <p:sp>
        <p:nvSpPr>
          <p:cNvPr id="1749" name="TextBox 1748">
            <a:extLst>
              <a:ext uri="{FF2B5EF4-FFF2-40B4-BE49-F238E27FC236}">
                <a16:creationId xmlns:a16="http://schemas.microsoft.com/office/drawing/2014/main" id="{179E1A63-C1C5-4212-A99E-8C1165236AE8}"/>
              </a:ext>
            </a:extLst>
          </p:cNvPr>
          <p:cNvSpPr txBox="1"/>
          <p:nvPr/>
        </p:nvSpPr>
        <p:spPr>
          <a:xfrm>
            <a:off x="28529504" y="18942206"/>
            <a:ext cx="6976433" cy="523220"/>
          </a:xfrm>
          <a:prstGeom prst="rect">
            <a:avLst/>
          </a:prstGeom>
          <a:noFill/>
        </p:spPr>
        <p:txBody>
          <a:bodyPr wrap="square" rtlCol="0">
            <a:spAutoFit/>
          </a:bodyPr>
          <a:lstStyle/>
          <a:p>
            <a:r>
              <a:rPr lang="en-US" sz="2800" b="1" dirty="0">
                <a:latin typeface="+mj-lt"/>
              </a:rPr>
              <a:t>Table 1. </a:t>
            </a:r>
            <a:r>
              <a:rPr lang="en-US" sz="2800" dirty="0">
                <a:latin typeface="+mj-lt"/>
              </a:rPr>
              <a:t>Genome sizes for selected species.</a:t>
            </a:r>
          </a:p>
        </p:txBody>
      </p:sp>
      <p:sp>
        <p:nvSpPr>
          <p:cNvPr id="15" name="TextBox 14">
            <a:extLst>
              <a:ext uri="{FF2B5EF4-FFF2-40B4-BE49-F238E27FC236}">
                <a16:creationId xmlns:a16="http://schemas.microsoft.com/office/drawing/2014/main" id="{DE7334E3-E3CD-4741-BE91-268269C0BAB8}"/>
              </a:ext>
            </a:extLst>
          </p:cNvPr>
          <p:cNvSpPr txBox="1"/>
          <p:nvPr/>
        </p:nvSpPr>
        <p:spPr>
          <a:xfrm>
            <a:off x="22125031" y="29154360"/>
            <a:ext cx="21261632" cy="1015663"/>
          </a:xfrm>
          <a:prstGeom prst="rect">
            <a:avLst/>
          </a:prstGeom>
          <a:noFill/>
        </p:spPr>
        <p:txBody>
          <a:bodyPr wrap="square" rtlCol="0">
            <a:spAutoFit/>
          </a:bodyPr>
          <a:lstStyle/>
          <a:p>
            <a:pPr marL="471488" indent="-471488"/>
            <a:r>
              <a:rPr lang="en-US" sz="2000" dirty="0">
                <a:latin typeface="+mj-lt"/>
              </a:rPr>
              <a:t>Shang, X., He, X., He, X, Li, M., Zhang, R., Fan, P., Zhang, Q., and Jia, Z. (2010). The genus </a:t>
            </a:r>
            <a:r>
              <a:rPr lang="en-US" sz="2000" i="1" dirty="0">
                <a:latin typeface="+mj-lt"/>
              </a:rPr>
              <a:t>Scutellaria </a:t>
            </a:r>
            <a:r>
              <a:rPr lang="en-US" sz="2000" dirty="0">
                <a:latin typeface="+mj-lt"/>
              </a:rPr>
              <a:t>an ethnopharmacological and phytochemical review. </a:t>
            </a:r>
            <a:r>
              <a:rPr lang="en-US" sz="2000" i="1" dirty="0">
                <a:latin typeface="+mj-lt"/>
              </a:rPr>
              <a:t>Journal of Ethnopharmacology, 128</a:t>
            </a:r>
            <a:r>
              <a:rPr lang="en-US" sz="2000" dirty="0">
                <a:latin typeface="+mj-lt"/>
              </a:rPr>
              <a:t>, 279-313.</a:t>
            </a:r>
          </a:p>
          <a:p>
            <a:pPr marL="471488" indent="-471488"/>
            <a:r>
              <a:rPr lang="en-US" sz="2000" dirty="0">
                <a:latin typeface="+mj-lt"/>
              </a:rPr>
              <a:t>Gasiorowski, K., Lamer-</a:t>
            </a:r>
            <a:r>
              <a:rPr lang="en-US" sz="2000" dirty="0" err="1">
                <a:latin typeface="+mj-lt"/>
              </a:rPr>
              <a:t>Zarawska</a:t>
            </a:r>
            <a:r>
              <a:rPr lang="en-US" sz="2000" dirty="0">
                <a:latin typeface="+mj-lt"/>
              </a:rPr>
              <a:t>, E., Leszek, J., </a:t>
            </a:r>
            <a:r>
              <a:rPr lang="en-US" sz="2000" dirty="0" err="1">
                <a:latin typeface="+mj-lt"/>
              </a:rPr>
              <a:t>Parvathaneni</a:t>
            </a:r>
            <a:r>
              <a:rPr lang="en-US" sz="2000" dirty="0">
                <a:latin typeface="+mj-lt"/>
              </a:rPr>
              <a:t>, K., </a:t>
            </a:r>
            <a:r>
              <a:rPr lang="en-US" sz="2000" dirty="0" err="1">
                <a:latin typeface="+mj-lt"/>
              </a:rPr>
              <a:t>Yendluri</a:t>
            </a:r>
            <a:r>
              <a:rPr lang="en-US" sz="2000" dirty="0">
                <a:latin typeface="+mj-lt"/>
              </a:rPr>
              <a:t>, B.B., </a:t>
            </a:r>
            <a:r>
              <a:rPr lang="en-US" sz="2000" dirty="0" err="1">
                <a:latin typeface="+mj-lt"/>
              </a:rPr>
              <a:t>Blach-Olszewska</a:t>
            </a:r>
            <a:r>
              <a:rPr lang="en-US" sz="2000" dirty="0">
                <a:latin typeface="+mj-lt"/>
              </a:rPr>
              <a:t>, Z., and </a:t>
            </a:r>
            <a:r>
              <a:rPr lang="en-US" sz="2000" dirty="0" err="1">
                <a:latin typeface="+mj-lt"/>
              </a:rPr>
              <a:t>Aliev</a:t>
            </a:r>
            <a:r>
              <a:rPr lang="en-US" sz="2000" dirty="0">
                <a:latin typeface="+mj-lt"/>
              </a:rPr>
              <a:t>, G. (2011). Flavones from root of </a:t>
            </a:r>
            <a:r>
              <a:rPr lang="en-US" sz="2000" i="1" dirty="0">
                <a:latin typeface="+mj-lt"/>
              </a:rPr>
              <a:t>Scutellaria baicalensis Georgi</a:t>
            </a:r>
            <a:r>
              <a:rPr lang="en-US" sz="2000" dirty="0">
                <a:latin typeface="+mj-lt"/>
              </a:rPr>
              <a:t>: drugs of the future in neurodegeneration? </a:t>
            </a:r>
            <a:r>
              <a:rPr lang="en-US" sz="2000" i="1" dirty="0">
                <a:latin typeface="+mj-lt"/>
              </a:rPr>
              <a:t>CNS &amp; Neurological Disorders – Drug Targets, 10(2)</a:t>
            </a:r>
            <a:r>
              <a:rPr lang="en-US" sz="2000" dirty="0">
                <a:latin typeface="+mj-lt"/>
              </a:rPr>
              <a:t>, 184-191.</a:t>
            </a:r>
          </a:p>
        </p:txBody>
      </p:sp>
      <p:sp>
        <p:nvSpPr>
          <p:cNvPr id="79" name="TextBox 78">
            <a:extLst>
              <a:ext uri="{FF2B5EF4-FFF2-40B4-BE49-F238E27FC236}">
                <a16:creationId xmlns:a16="http://schemas.microsoft.com/office/drawing/2014/main" id="{FA1F8301-65A2-475A-87AF-51E30308E1B4}"/>
              </a:ext>
            </a:extLst>
          </p:cNvPr>
          <p:cNvSpPr txBox="1"/>
          <p:nvPr/>
        </p:nvSpPr>
        <p:spPr>
          <a:xfrm>
            <a:off x="22152511" y="12574271"/>
            <a:ext cx="12326707" cy="523220"/>
          </a:xfrm>
          <a:prstGeom prst="rect">
            <a:avLst/>
          </a:prstGeom>
          <a:noFill/>
        </p:spPr>
        <p:txBody>
          <a:bodyPr wrap="square" rtlCol="0">
            <a:spAutoFit/>
          </a:bodyPr>
          <a:lstStyle/>
          <a:p>
            <a:r>
              <a:rPr lang="en-US" sz="2800" b="1" dirty="0">
                <a:latin typeface="+mj-lt"/>
              </a:rPr>
              <a:t>Figure 3. </a:t>
            </a:r>
            <a:r>
              <a:rPr lang="en-US" sz="2800" dirty="0">
                <a:latin typeface="+mj-lt"/>
              </a:rPr>
              <a:t>Heatmap of flavonoid concentrations for 34 </a:t>
            </a:r>
            <a:r>
              <a:rPr lang="en-US" sz="2800" i="1" dirty="0">
                <a:latin typeface="+mj-lt"/>
              </a:rPr>
              <a:t>Scutellaria </a:t>
            </a:r>
            <a:r>
              <a:rPr lang="en-US" sz="2800" dirty="0">
                <a:latin typeface="+mj-lt"/>
              </a:rPr>
              <a:t>species analyzed.</a:t>
            </a:r>
          </a:p>
        </p:txBody>
      </p:sp>
      <p:grpSp>
        <p:nvGrpSpPr>
          <p:cNvPr id="87" name="Group 86">
            <a:extLst>
              <a:ext uri="{FF2B5EF4-FFF2-40B4-BE49-F238E27FC236}">
                <a16:creationId xmlns:a16="http://schemas.microsoft.com/office/drawing/2014/main" id="{0C4A7B0D-FB1E-4B9D-8211-36822B9FC27F}"/>
              </a:ext>
            </a:extLst>
          </p:cNvPr>
          <p:cNvGrpSpPr/>
          <p:nvPr/>
        </p:nvGrpSpPr>
        <p:grpSpPr>
          <a:xfrm>
            <a:off x="216452" y="4638133"/>
            <a:ext cx="3260701" cy="1200329"/>
            <a:chOff x="341749" y="4189722"/>
            <a:chExt cx="3260701" cy="1200329"/>
          </a:xfrm>
        </p:grpSpPr>
        <p:sp>
          <p:nvSpPr>
            <p:cNvPr id="16" name="TextBox 15">
              <a:extLst>
                <a:ext uri="{FF2B5EF4-FFF2-40B4-BE49-F238E27FC236}">
                  <a16:creationId xmlns:a16="http://schemas.microsoft.com/office/drawing/2014/main" id="{D0D92841-B74B-427C-BAC9-865B888AA544}"/>
                </a:ext>
              </a:extLst>
            </p:cNvPr>
            <p:cNvSpPr txBox="1"/>
            <p:nvPr/>
          </p:nvSpPr>
          <p:spPr>
            <a:xfrm>
              <a:off x="341749" y="4189722"/>
              <a:ext cx="3260701" cy="1200329"/>
            </a:xfrm>
            <a:prstGeom prst="rect">
              <a:avLst/>
            </a:prstGeom>
            <a:noFill/>
          </p:spPr>
          <p:txBody>
            <a:bodyPr wrap="none" rtlCol="0">
              <a:spAutoFit/>
            </a:bodyPr>
            <a:lstStyle/>
            <a:p>
              <a:pPr lvl="0"/>
              <a:r>
                <a:rPr lang="en-US" sz="7200" dirty="0">
                  <a:solidFill>
                    <a:prstClr val="black"/>
                  </a:solidFill>
                  <a:latin typeface="+mj-lt"/>
                </a:rPr>
                <a:t>Abstract</a:t>
              </a:r>
            </a:p>
          </p:txBody>
        </p:sp>
        <p:cxnSp>
          <p:nvCxnSpPr>
            <p:cNvPr id="85" name="Straight Connector 84">
              <a:extLst>
                <a:ext uri="{FF2B5EF4-FFF2-40B4-BE49-F238E27FC236}">
                  <a16:creationId xmlns:a16="http://schemas.microsoft.com/office/drawing/2014/main" id="{9205D3E8-8741-4725-84C3-4CC5DE792E30}"/>
                </a:ext>
              </a:extLst>
            </p:cNvPr>
            <p:cNvCxnSpPr>
              <a:cxnSpLocks/>
            </p:cNvCxnSpPr>
            <p:nvPr/>
          </p:nvCxnSpPr>
          <p:spPr>
            <a:xfrm>
              <a:off x="440479" y="5390051"/>
              <a:ext cx="3063240" cy="0"/>
            </a:xfrm>
            <a:prstGeom prst="line">
              <a:avLst/>
            </a:prstGeom>
            <a:ln w="1270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86" name="Group 85">
            <a:extLst>
              <a:ext uri="{FF2B5EF4-FFF2-40B4-BE49-F238E27FC236}">
                <a16:creationId xmlns:a16="http://schemas.microsoft.com/office/drawing/2014/main" id="{F62A1FF6-E81D-40D5-B908-4C58D5697334}"/>
              </a:ext>
            </a:extLst>
          </p:cNvPr>
          <p:cNvGrpSpPr/>
          <p:nvPr/>
        </p:nvGrpSpPr>
        <p:grpSpPr>
          <a:xfrm>
            <a:off x="216452" y="10375563"/>
            <a:ext cx="4565289" cy="1200329"/>
            <a:chOff x="211352" y="9446103"/>
            <a:chExt cx="4565289" cy="1200329"/>
          </a:xfrm>
        </p:grpSpPr>
        <p:sp>
          <p:nvSpPr>
            <p:cNvPr id="51" name="TextBox 50">
              <a:extLst>
                <a:ext uri="{FF2B5EF4-FFF2-40B4-BE49-F238E27FC236}">
                  <a16:creationId xmlns:a16="http://schemas.microsoft.com/office/drawing/2014/main" id="{BCA44C22-4598-42D7-8782-81322BAD3E72}"/>
                </a:ext>
              </a:extLst>
            </p:cNvPr>
            <p:cNvSpPr txBox="1"/>
            <p:nvPr/>
          </p:nvSpPr>
          <p:spPr>
            <a:xfrm>
              <a:off x="211352" y="9446103"/>
              <a:ext cx="4565289" cy="1200329"/>
            </a:xfrm>
            <a:prstGeom prst="rect">
              <a:avLst/>
            </a:prstGeom>
            <a:noFill/>
          </p:spPr>
          <p:txBody>
            <a:bodyPr wrap="none" rtlCol="0">
              <a:spAutoFit/>
            </a:bodyPr>
            <a:lstStyle/>
            <a:p>
              <a:pPr lvl="0"/>
              <a:r>
                <a:rPr lang="en-US" sz="7200" dirty="0">
                  <a:solidFill>
                    <a:prstClr val="black"/>
                  </a:solidFill>
                  <a:latin typeface="+mj-lt"/>
                </a:rPr>
                <a:t>Background</a:t>
              </a:r>
            </a:p>
          </p:txBody>
        </p:sp>
        <p:cxnSp>
          <p:nvCxnSpPr>
            <p:cNvPr id="100" name="Straight Connector 99">
              <a:extLst>
                <a:ext uri="{FF2B5EF4-FFF2-40B4-BE49-F238E27FC236}">
                  <a16:creationId xmlns:a16="http://schemas.microsoft.com/office/drawing/2014/main" id="{462578CE-886A-4994-B143-3E83575A80D3}"/>
                </a:ext>
              </a:extLst>
            </p:cNvPr>
            <p:cNvCxnSpPr>
              <a:cxnSpLocks/>
            </p:cNvCxnSpPr>
            <p:nvPr/>
          </p:nvCxnSpPr>
          <p:spPr>
            <a:xfrm>
              <a:off x="322296" y="10646432"/>
              <a:ext cx="4343400" cy="0"/>
            </a:xfrm>
            <a:prstGeom prst="line">
              <a:avLst/>
            </a:prstGeom>
            <a:ln w="1270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6476F661-74DE-4DD5-B18C-0EF1B3A0D0F4}"/>
              </a:ext>
            </a:extLst>
          </p:cNvPr>
          <p:cNvGrpSpPr/>
          <p:nvPr/>
        </p:nvGrpSpPr>
        <p:grpSpPr>
          <a:xfrm>
            <a:off x="22125032" y="4638133"/>
            <a:ext cx="8024921" cy="1200329"/>
            <a:chOff x="22229790" y="4531771"/>
            <a:chExt cx="8024921" cy="1200329"/>
          </a:xfrm>
        </p:grpSpPr>
        <p:sp>
          <p:nvSpPr>
            <p:cNvPr id="33" name="TextBox 32">
              <a:extLst>
                <a:ext uri="{FF2B5EF4-FFF2-40B4-BE49-F238E27FC236}">
                  <a16:creationId xmlns:a16="http://schemas.microsoft.com/office/drawing/2014/main" id="{A6C21487-03F1-48AA-8044-46E2C393566B}"/>
                </a:ext>
              </a:extLst>
            </p:cNvPr>
            <p:cNvSpPr txBox="1"/>
            <p:nvPr/>
          </p:nvSpPr>
          <p:spPr>
            <a:xfrm>
              <a:off x="22229790" y="4531771"/>
              <a:ext cx="8024921" cy="1200329"/>
            </a:xfrm>
            <a:prstGeom prst="rect">
              <a:avLst/>
            </a:prstGeom>
            <a:noFill/>
          </p:spPr>
          <p:txBody>
            <a:bodyPr wrap="square" rtlCol="0">
              <a:spAutoFit/>
            </a:bodyPr>
            <a:lstStyle/>
            <a:p>
              <a:r>
                <a:rPr lang="en-US" sz="7200" dirty="0">
                  <a:latin typeface="+mj-lt"/>
                </a:rPr>
                <a:t>Methods and Results</a:t>
              </a:r>
              <a:endParaRPr lang="en-US" sz="2800" dirty="0">
                <a:latin typeface="+mj-lt"/>
              </a:endParaRPr>
            </a:p>
          </p:txBody>
        </p:sp>
        <p:cxnSp>
          <p:nvCxnSpPr>
            <p:cNvPr id="101" name="Straight Connector 100">
              <a:extLst>
                <a:ext uri="{FF2B5EF4-FFF2-40B4-BE49-F238E27FC236}">
                  <a16:creationId xmlns:a16="http://schemas.microsoft.com/office/drawing/2014/main" id="{EA3E4030-74C1-4253-BB1C-24A22798D3F3}"/>
                </a:ext>
              </a:extLst>
            </p:cNvPr>
            <p:cNvCxnSpPr>
              <a:cxnSpLocks/>
            </p:cNvCxnSpPr>
            <p:nvPr/>
          </p:nvCxnSpPr>
          <p:spPr>
            <a:xfrm>
              <a:off x="22310330" y="5732100"/>
              <a:ext cx="7863840" cy="0"/>
            </a:xfrm>
            <a:prstGeom prst="line">
              <a:avLst/>
            </a:prstGeom>
            <a:ln w="1270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91" name="Group 90">
            <a:extLst>
              <a:ext uri="{FF2B5EF4-FFF2-40B4-BE49-F238E27FC236}">
                <a16:creationId xmlns:a16="http://schemas.microsoft.com/office/drawing/2014/main" id="{47560BEC-EAF4-4F81-9B7E-9F935FBEF333}"/>
              </a:ext>
            </a:extLst>
          </p:cNvPr>
          <p:cNvGrpSpPr/>
          <p:nvPr/>
        </p:nvGrpSpPr>
        <p:grpSpPr>
          <a:xfrm>
            <a:off x="22125031" y="27713282"/>
            <a:ext cx="13281702" cy="1200329"/>
            <a:chOff x="22223116" y="28464897"/>
            <a:chExt cx="13281702" cy="1200329"/>
          </a:xfrm>
        </p:grpSpPr>
        <p:sp>
          <p:nvSpPr>
            <p:cNvPr id="1747" name="TextBox 1746">
              <a:extLst>
                <a:ext uri="{FF2B5EF4-FFF2-40B4-BE49-F238E27FC236}">
                  <a16:creationId xmlns:a16="http://schemas.microsoft.com/office/drawing/2014/main" id="{CCCF2B51-8112-4A42-A077-1D071827F214}"/>
                </a:ext>
              </a:extLst>
            </p:cNvPr>
            <p:cNvSpPr txBox="1"/>
            <p:nvPr/>
          </p:nvSpPr>
          <p:spPr>
            <a:xfrm>
              <a:off x="22223116" y="28464897"/>
              <a:ext cx="13281702" cy="1200329"/>
            </a:xfrm>
            <a:prstGeom prst="rect">
              <a:avLst/>
            </a:prstGeom>
            <a:noFill/>
          </p:spPr>
          <p:txBody>
            <a:bodyPr wrap="square" rtlCol="0">
              <a:spAutoFit/>
            </a:bodyPr>
            <a:lstStyle/>
            <a:p>
              <a:r>
                <a:rPr lang="en-US" sz="7200" dirty="0">
                  <a:latin typeface="+mj-lt"/>
                </a:rPr>
                <a:t>References and Acknowledgements</a:t>
              </a:r>
            </a:p>
          </p:txBody>
        </p:sp>
        <p:cxnSp>
          <p:nvCxnSpPr>
            <p:cNvPr id="103" name="Straight Connector 102">
              <a:extLst>
                <a:ext uri="{FF2B5EF4-FFF2-40B4-BE49-F238E27FC236}">
                  <a16:creationId xmlns:a16="http://schemas.microsoft.com/office/drawing/2014/main" id="{5840BF7E-50D8-424B-9553-435619F78119}"/>
                </a:ext>
              </a:extLst>
            </p:cNvPr>
            <p:cNvCxnSpPr>
              <a:cxnSpLocks/>
            </p:cNvCxnSpPr>
            <p:nvPr/>
          </p:nvCxnSpPr>
          <p:spPr>
            <a:xfrm>
              <a:off x="22303147" y="29665226"/>
              <a:ext cx="13121640" cy="0"/>
            </a:xfrm>
            <a:prstGeom prst="line">
              <a:avLst/>
            </a:prstGeom>
            <a:ln w="1270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104" name="Straight Connector 103">
            <a:extLst>
              <a:ext uri="{FF2B5EF4-FFF2-40B4-BE49-F238E27FC236}">
                <a16:creationId xmlns:a16="http://schemas.microsoft.com/office/drawing/2014/main" id="{EA9F4D90-947A-4AC1-AC2A-2938A15B1B63}"/>
              </a:ext>
            </a:extLst>
          </p:cNvPr>
          <p:cNvCxnSpPr>
            <a:cxnSpLocks/>
          </p:cNvCxnSpPr>
          <p:nvPr/>
        </p:nvCxnSpPr>
        <p:spPr>
          <a:xfrm flipH="1">
            <a:off x="21945599" y="4903173"/>
            <a:ext cx="1123" cy="2748217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90" name="Group 89">
            <a:extLst>
              <a:ext uri="{FF2B5EF4-FFF2-40B4-BE49-F238E27FC236}">
                <a16:creationId xmlns:a16="http://schemas.microsoft.com/office/drawing/2014/main" id="{16302D63-6FD0-4054-B1B0-F6433D6791ED}"/>
              </a:ext>
            </a:extLst>
          </p:cNvPr>
          <p:cNvGrpSpPr/>
          <p:nvPr/>
        </p:nvGrpSpPr>
        <p:grpSpPr>
          <a:xfrm>
            <a:off x="22125031" y="23899160"/>
            <a:ext cx="4644220" cy="1200329"/>
            <a:chOff x="21990018" y="25273641"/>
            <a:chExt cx="4644220" cy="1200329"/>
          </a:xfrm>
        </p:grpSpPr>
        <p:cxnSp>
          <p:nvCxnSpPr>
            <p:cNvPr id="102" name="Straight Connector 101">
              <a:extLst>
                <a:ext uri="{FF2B5EF4-FFF2-40B4-BE49-F238E27FC236}">
                  <a16:creationId xmlns:a16="http://schemas.microsoft.com/office/drawing/2014/main" id="{17BCB6FE-6656-4EB0-A71E-8B9B8AE753F6}"/>
                </a:ext>
              </a:extLst>
            </p:cNvPr>
            <p:cNvCxnSpPr>
              <a:cxnSpLocks/>
            </p:cNvCxnSpPr>
            <p:nvPr/>
          </p:nvCxnSpPr>
          <p:spPr>
            <a:xfrm>
              <a:off x="22071848" y="26473970"/>
              <a:ext cx="4480560" cy="0"/>
            </a:xfrm>
            <a:prstGeom prst="line">
              <a:avLst/>
            </a:prstGeom>
            <a:ln w="1270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0CD363F-61B1-403A-8B4D-7914DC04467A}"/>
                </a:ext>
              </a:extLst>
            </p:cNvPr>
            <p:cNvSpPr txBox="1"/>
            <p:nvPr/>
          </p:nvSpPr>
          <p:spPr>
            <a:xfrm>
              <a:off x="21990018" y="25273641"/>
              <a:ext cx="4644220" cy="1200329"/>
            </a:xfrm>
            <a:prstGeom prst="rect">
              <a:avLst/>
            </a:prstGeom>
            <a:noFill/>
          </p:spPr>
          <p:txBody>
            <a:bodyPr wrap="none" rtlCol="0">
              <a:spAutoFit/>
            </a:bodyPr>
            <a:lstStyle/>
            <a:p>
              <a:r>
                <a:rPr lang="en-US" sz="7200" dirty="0">
                  <a:latin typeface="+mj-lt"/>
                </a:rPr>
                <a:t>Conclusions</a:t>
              </a:r>
            </a:p>
          </p:txBody>
        </p:sp>
      </p:grpSp>
      <p:grpSp>
        <p:nvGrpSpPr>
          <p:cNvPr id="92" name="Group 91">
            <a:extLst>
              <a:ext uri="{FF2B5EF4-FFF2-40B4-BE49-F238E27FC236}">
                <a16:creationId xmlns:a16="http://schemas.microsoft.com/office/drawing/2014/main" id="{1B381282-5C96-4937-9A5F-AA25E2A76A1B}"/>
              </a:ext>
            </a:extLst>
          </p:cNvPr>
          <p:cNvGrpSpPr/>
          <p:nvPr/>
        </p:nvGrpSpPr>
        <p:grpSpPr>
          <a:xfrm>
            <a:off x="315182" y="23849044"/>
            <a:ext cx="21228898" cy="8724190"/>
            <a:chOff x="292705" y="21523623"/>
            <a:chExt cx="21228898" cy="9264087"/>
          </a:xfrm>
        </p:grpSpPr>
        <p:sp>
          <p:nvSpPr>
            <p:cNvPr id="37" name="TextBox 36">
              <a:extLst>
                <a:ext uri="{FF2B5EF4-FFF2-40B4-BE49-F238E27FC236}">
                  <a16:creationId xmlns:a16="http://schemas.microsoft.com/office/drawing/2014/main" id="{85225E27-60CB-4E58-A8A4-DB46627E9482}"/>
                </a:ext>
              </a:extLst>
            </p:cNvPr>
            <p:cNvSpPr txBox="1"/>
            <p:nvPr/>
          </p:nvSpPr>
          <p:spPr>
            <a:xfrm>
              <a:off x="292705" y="30232110"/>
              <a:ext cx="13661495" cy="555600"/>
            </a:xfrm>
            <a:prstGeom prst="rect">
              <a:avLst/>
            </a:prstGeom>
            <a:noFill/>
          </p:spPr>
          <p:txBody>
            <a:bodyPr wrap="square" rtlCol="0">
              <a:spAutoFit/>
            </a:bodyPr>
            <a:lstStyle/>
            <a:p>
              <a:r>
                <a:rPr lang="en-US" sz="2800" b="1" dirty="0">
                  <a:latin typeface="+mj-lt"/>
                </a:rPr>
                <a:t>Figure 2. </a:t>
              </a:r>
              <a:r>
                <a:rPr lang="en-US" sz="2800" i="1" dirty="0">
                  <a:latin typeface="+mj-lt"/>
                </a:rPr>
                <a:t>S. baicalensis </a:t>
              </a:r>
              <a:r>
                <a:rPr lang="en-US" sz="2800" dirty="0">
                  <a:latin typeface="+mj-lt"/>
                </a:rPr>
                <a:t>root extracts contain a variety of flavonoids with medicinal properties. </a:t>
              </a:r>
            </a:p>
          </p:txBody>
        </p:sp>
        <p:grpSp>
          <p:nvGrpSpPr>
            <p:cNvPr id="8" name="Group 7">
              <a:extLst>
                <a:ext uri="{FF2B5EF4-FFF2-40B4-BE49-F238E27FC236}">
                  <a16:creationId xmlns:a16="http://schemas.microsoft.com/office/drawing/2014/main" id="{44744D84-8991-4622-A4ED-12D39C72F3C1}"/>
                </a:ext>
              </a:extLst>
            </p:cNvPr>
            <p:cNvGrpSpPr/>
            <p:nvPr/>
          </p:nvGrpSpPr>
          <p:grpSpPr>
            <a:xfrm>
              <a:off x="292705" y="21523623"/>
              <a:ext cx="21228898" cy="8593916"/>
              <a:chOff x="482754" y="22831130"/>
              <a:chExt cx="21228898" cy="8593916"/>
            </a:xfrm>
          </p:grpSpPr>
          <p:grpSp>
            <p:nvGrpSpPr>
              <p:cNvPr id="74" name="Group 73">
                <a:extLst>
                  <a:ext uri="{FF2B5EF4-FFF2-40B4-BE49-F238E27FC236}">
                    <a16:creationId xmlns:a16="http://schemas.microsoft.com/office/drawing/2014/main" id="{F6D52ADE-3292-4A8F-9BB9-7C33B2F870B9}"/>
                  </a:ext>
                </a:extLst>
              </p:cNvPr>
              <p:cNvGrpSpPr/>
              <p:nvPr/>
            </p:nvGrpSpPr>
            <p:grpSpPr>
              <a:xfrm>
                <a:off x="661337" y="22831130"/>
                <a:ext cx="21050315" cy="8460709"/>
                <a:chOff x="661337" y="22666540"/>
                <a:chExt cx="21050315" cy="8460709"/>
              </a:xfrm>
            </p:grpSpPr>
            <p:sp>
              <p:nvSpPr>
                <p:cNvPr id="39" name="Left Brace 38">
                  <a:extLst>
                    <a:ext uri="{FF2B5EF4-FFF2-40B4-BE49-F238E27FC236}">
                      <a16:creationId xmlns:a16="http://schemas.microsoft.com/office/drawing/2014/main" id="{0F6E3A94-0076-47A9-AACB-D7BE1F2364D2}"/>
                    </a:ext>
                  </a:extLst>
                </p:cNvPr>
                <p:cNvSpPr/>
                <p:nvPr/>
              </p:nvSpPr>
              <p:spPr>
                <a:xfrm>
                  <a:off x="4486978" y="22666540"/>
                  <a:ext cx="432662" cy="7207023"/>
                </a:xfrm>
                <a:prstGeom prst="leftBrace">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en-US" sz="2800">
                    <a:latin typeface="+mj-lt"/>
                  </a:endParaRPr>
                </a:p>
              </p:txBody>
            </p:sp>
            <p:grpSp>
              <p:nvGrpSpPr>
                <p:cNvPr id="70" name="Group 69">
                  <a:extLst>
                    <a:ext uri="{FF2B5EF4-FFF2-40B4-BE49-F238E27FC236}">
                      <a16:creationId xmlns:a16="http://schemas.microsoft.com/office/drawing/2014/main" id="{8059998F-6113-401D-B93C-D6B424FF16CF}"/>
                    </a:ext>
                  </a:extLst>
                </p:cNvPr>
                <p:cNvGrpSpPr/>
                <p:nvPr/>
              </p:nvGrpSpPr>
              <p:grpSpPr>
                <a:xfrm>
                  <a:off x="661337" y="23238534"/>
                  <a:ext cx="21050315" cy="7888715"/>
                  <a:chOff x="661337" y="22984046"/>
                  <a:chExt cx="21050315" cy="7888715"/>
                </a:xfrm>
              </p:grpSpPr>
              <p:pic>
                <p:nvPicPr>
                  <p:cNvPr id="38" name="Picture 37" descr="A picture containing water, sitting, yellow, table&#10;&#10;Description automatically generated">
                    <a:extLst>
                      <a:ext uri="{FF2B5EF4-FFF2-40B4-BE49-F238E27FC236}">
                        <a16:creationId xmlns:a16="http://schemas.microsoft.com/office/drawing/2014/main" id="{D0AC7C47-9BFD-4A37-B853-0A54FAF4373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400000">
                    <a:off x="67159" y="24391790"/>
                    <a:ext cx="4753430" cy="3565074"/>
                  </a:xfrm>
                  <a:prstGeom prst="rect">
                    <a:avLst/>
                  </a:prstGeom>
                </p:spPr>
              </p:pic>
              <p:grpSp>
                <p:nvGrpSpPr>
                  <p:cNvPr id="29" name="Group 28">
                    <a:extLst>
                      <a:ext uri="{FF2B5EF4-FFF2-40B4-BE49-F238E27FC236}">
                        <a16:creationId xmlns:a16="http://schemas.microsoft.com/office/drawing/2014/main" id="{AC00E1D2-BD6E-48D8-AD08-8EB8D30DD076}"/>
                      </a:ext>
                    </a:extLst>
                  </p:cNvPr>
                  <p:cNvGrpSpPr/>
                  <p:nvPr/>
                </p:nvGrpSpPr>
                <p:grpSpPr>
                  <a:xfrm>
                    <a:off x="10121944" y="25094650"/>
                    <a:ext cx="4221700" cy="2920572"/>
                    <a:chOff x="10617022" y="25732725"/>
                    <a:chExt cx="4221700" cy="2920572"/>
                  </a:xfrm>
                </p:grpSpPr>
                <p:grpSp>
                  <p:nvGrpSpPr>
                    <p:cNvPr id="24" name="Group 23">
                      <a:extLst>
                        <a:ext uri="{FF2B5EF4-FFF2-40B4-BE49-F238E27FC236}">
                          <a16:creationId xmlns:a16="http://schemas.microsoft.com/office/drawing/2014/main" id="{C8CA7885-C0A9-4FA1-A468-4204B2E4C107}"/>
                        </a:ext>
                      </a:extLst>
                    </p:cNvPr>
                    <p:cNvGrpSpPr/>
                    <p:nvPr/>
                  </p:nvGrpSpPr>
                  <p:grpSpPr>
                    <a:xfrm>
                      <a:off x="10617022" y="25732725"/>
                      <a:ext cx="3740139" cy="2920572"/>
                      <a:chOff x="10814747" y="25675119"/>
                      <a:chExt cx="3740139" cy="2920572"/>
                    </a:xfrm>
                  </p:grpSpPr>
                  <p:pic>
                    <p:nvPicPr>
                      <p:cNvPr id="42" name="Picture 41" descr="A picture containing table&#10;&#10;Description automatically generated">
                        <a:extLst>
                          <a:ext uri="{FF2B5EF4-FFF2-40B4-BE49-F238E27FC236}">
                            <a16:creationId xmlns:a16="http://schemas.microsoft.com/office/drawing/2014/main" id="{9973DCB3-5831-4953-B346-8DBB39115415}"/>
                          </a:ext>
                        </a:extLst>
                      </p:cNvPr>
                      <p:cNvPicPr>
                        <a:picLocks noChangeAspect="1"/>
                      </p:cNvPicPr>
                      <p:nvPr/>
                    </p:nvPicPr>
                    <p:blipFill rotWithShape="1">
                      <a:blip r:embed="rId7">
                        <a:extLst>
                          <a:ext uri="{28A0092B-C50C-407E-A947-70E740481C1C}">
                            <a14:useLocalDpi xmlns:a14="http://schemas.microsoft.com/office/drawing/2010/main" val="0"/>
                          </a:ext>
                        </a:extLst>
                      </a:blip>
                      <a:srcRect b="15764"/>
                      <a:stretch/>
                    </p:blipFill>
                    <p:spPr>
                      <a:xfrm>
                        <a:off x="10814747" y="25675119"/>
                        <a:ext cx="3740139" cy="2277474"/>
                      </a:xfrm>
                      <a:prstGeom prst="rect">
                        <a:avLst/>
                      </a:prstGeom>
                    </p:spPr>
                  </p:pic>
                  <p:sp>
                    <p:nvSpPr>
                      <p:cNvPr id="47" name="TextBox 46">
                        <a:extLst>
                          <a:ext uri="{FF2B5EF4-FFF2-40B4-BE49-F238E27FC236}">
                            <a16:creationId xmlns:a16="http://schemas.microsoft.com/office/drawing/2014/main" id="{7F1833D7-1CF8-425B-A484-E534A8111E86}"/>
                          </a:ext>
                        </a:extLst>
                      </p:cNvPr>
                      <p:cNvSpPr txBox="1"/>
                      <p:nvPr/>
                    </p:nvSpPr>
                    <p:spPr>
                      <a:xfrm>
                        <a:off x="11852220" y="28040092"/>
                        <a:ext cx="1665192" cy="555599"/>
                      </a:xfrm>
                      <a:prstGeom prst="rect">
                        <a:avLst/>
                      </a:prstGeom>
                      <a:noFill/>
                    </p:spPr>
                    <p:txBody>
                      <a:bodyPr wrap="square" rtlCol="0">
                        <a:spAutoFit/>
                      </a:bodyPr>
                      <a:lstStyle/>
                      <a:p>
                        <a:pPr algn="ctr"/>
                        <a:r>
                          <a:rPr lang="en-US" sz="2800" dirty="0" err="1">
                            <a:latin typeface="+mj-lt"/>
                          </a:rPr>
                          <a:t>Oroxylin</a:t>
                        </a:r>
                        <a:r>
                          <a:rPr lang="en-US" sz="2800" dirty="0">
                            <a:latin typeface="+mj-lt"/>
                          </a:rPr>
                          <a:t> A</a:t>
                        </a:r>
                      </a:p>
                    </p:txBody>
                  </p:sp>
                </p:grpSp>
                <p:sp>
                  <p:nvSpPr>
                    <p:cNvPr id="54" name="Oval 53">
                      <a:extLst>
                        <a:ext uri="{FF2B5EF4-FFF2-40B4-BE49-F238E27FC236}">
                          <a16:creationId xmlns:a16="http://schemas.microsoft.com/office/drawing/2014/main" id="{547D72CF-557C-476D-A7E7-56EAB70AC461}"/>
                        </a:ext>
                      </a:extLst>
                    </p:cNvPr>
                    <p:cNvSpPr/>
                    <p:nvPr/>
                  </p:nvSpPr>
                  <p:spPr>
                    <a:xfrm>
                      <a:off x="14564402" y="27735879"/>
                      <a:ext cx="274320" cy="2743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grpSp>
                <p:nvGrpSpPr>
                  <p:cNvPr id="66" name="Group 65">
                    <a:extLst>
                      <a:ext uri="{FF2B5EF4-FFF2-40B4-BE49-F238E27FC236}">
                        <a16:creationId xmlns:a16="http://schemas.microsoft.com/office/drawing/2014/main" id="{64166234-59A9-4C1F-A3BB-7B826695B65A}"/>
                      </a:ext>
                    </a:extLst>
                  </p:cNvPr>
                  <p:cNvGrpSpPr/>
                  <p:nvPr/>
                </p:nvGrpSpPr>
                <p:grpSpPr>
                  <a:xfrm>
                    <a:off x="661337" y="30317162"/>
                    <a:ext cx="2952555" cy="555599"/>
                    <a:chOff x="668150" y="22247308"/>
                    <a:chExt cx="2952555" cy="555599"/>
                  </a:xfrm>
                </p:grpSpPr>
                <p:sp>
                  <p:nvSpPr>
                    <p:cNvPr id="55" name="Oval 54">
                      <a:extLst>
                        <a:ext uri="{FF2B5EF4-FFF2-40B4-BE49-F238E27FC236}">
                          <a16:creationId xmlns:a16="http://schemas.microsoft.com/office/drawing/2014/main" id="{36F33963-54C2-455C-AA6A-82B32DA55D97}"/>
                        </a:ext>
                      </a:extLst>
                    </p:cNvPr>
                    <p:cNvSpPr/>
                    <p:nvPr/>
                  </p:nvSpPr>
                  <p:spPr>
                    <a:xfrm>
                      <a:off x="668150" y="22371758"/>
                      <a:ext cx="274320" cy="2743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8" name="TextBox 17">
                      <a:extLst>
                        <a:ext uri="{FF2B5EF4-FFF2-40B4-BE49-F238E27FC236}">
                          <a16:creationId xmlns:a16="http://schemas.microsoft.com/office/drawing/2014/main" id="{408BB94A-F51C-401D-B36D-1C3CB5E469D7}"/>
                        </a:ext>
                      </a:extLst>
                    </p:cNvPr>
                    <p:cNvSpPr txBox="1"/>
                    <p:nvPr/>
                  </p:nvSpPr>
                  <p:spPr>
                    <a:xfrm>
                      <a:off x="1072379" y="22247308"/>
                      <a:ext cx="2548326" cy="555599"/>
                    </a:xfrm>
                    <a:prstGeom prst="rect">
                      <a:avLst/>
                    </a:prstGeom>
                    <a:noFill/>
                  </p:spPr>
                  <p:txBody>
                    <a:bodyPr wrap="none" rtlCol="0">
                      <a:spAutoFit/>
                    </a:bodyPr>
                    <a:lstStyle/>
                    <a:p>
                      <a:r>
                        <a:rPr lang="en-US" sz="2800" dirty="0">
                          <a:latin typeface="+mj-lt"/>
                        </a:rPr>
                        <a:t>Anti-Alzheimer’s</a:t>
                      </a:r>
                    </a:p>
                  </p:txBody>
                </p:sp>
              </p:grpSp>
              <p:grpSp>
                <p:nvGrpSpPr>
                  <p:cNvPr id="28" name="Group 27">
                    <a:extLst>
                      <a:ext uri="{FF2B5EF4-FFF2-40B4-BE49-F238E27FC236}">
                        <a16:creationId xmlns:a16="http://schemas.microsoft.com/office/drawing/2014/main" id="{98F22316-5FE8-421E-A3DA-F69C072EDD0F}"/>
                      </a:ext>
                    </a:extLst>
                  </p:cNvPr>
                  <p:cNvGrpSpPr/>
                  <p:nvPr/>
                </p:nvGrpSpPr>
                <p:grpSpPr>
                  <a:xfrm>
                    <a:off x="5511714" y="23066405"/>
                    <a:ext cx="4062145" cy="3020866"/>
                    <a:chOff x="5506681" y="23791995"/>
                    <a:chExt cx="4062145" cy="3020866"/>
                  </a:xfrm>
                </p:grpSpPr>
                <p:grpSp>
                  <p:nvGrpSpPr>
                    <p:cNvPr id="20" name="Group 19">
                      <a:extLst>
                        <a:ext uri="{FF2B5EF4-FFF2-40B4-BE49-F238E27FC236}">
                          <a16:creationId xmlns:a16="http://schemas.microsoft.com/office/drawing/2014/main" id="{417888FC-45D4-4764-B323-878A8F07DEDA}"/>
                        </a:ext>
                      </a:extLst>
                    </p:cNvPr>
                    <p:cNvGrpSpPr/>
                    <p:nvPr/>
                  </p:nvGrpSpPr>
                  <p:grpSpPr>
                    <a:xfrm>
                      <a:off x="5506681" y="23791995"/>
                      <a:ext cx="3503840" cy="3020866"/>
                      <a:chOff x="5555063" y="23918180"/>
                      <a:chExt cx="3503840" cy="3020866"/>
                    </a:xfrm>
                  </p:grpSpPr>
                  <p:pic>
                    <p:nvPicPr>
                      <p:cNvPr id="40" name="Picture 39" descr="A close up of a logo&#10;&#10;Description automatically generated">
                        <a:extLst>
                          <a:ext uri="{FF2B5EF4-FFF2-40B4-BE49-F238E27FC236}">
                            <a16:creationId xmlns:a16="http://schemas.microsoft.com/office/drawing/2014/main" id="{446ACE4D-E335-40A4-94CD-7C4D4421E19B}"/>
                          </a:ext>
                        </a:extLst>
                      </p:cNvPr>
                      <p:cNvPicPr>
                        <a:picLocks noChangeAspect="1"/>
                      </p:cNvPicPr>
                      <p:nvPr/>
                    </p:nvPicPr>
                    <p:blipFill rotWithShape="1">
                      <a:blip r:embed="rId8">
                        <a:extLst>
                          <a:ext uri="{28A0092B-C50C-407E-A947-70E740481C1C}">
                            <a14:useLocalDpi xmlns:a14="http://schemas.microsoft.com/office/drawing/2010/main" val="0"/>
                          </a:ext>
                        </a:extLst>
                      </a:blip>
                      <a:srcRect b="12689"/>
                      <a:stretch/>
                    </p:blipFill>
                    <p:spPr>
                      <a:xfrm>
                        <a:off x="5555063" y="23918180"/>
                        <a:ext cx="3503840" cy="2366813"/>
                      </a:xfrm>
                      <a:prstGeom prst="rect">
                        <a:avLst/>
                      </a:prstGeom>
                    </p:spPr>
                  </p:pic>
                  <p:sp>
                    <p:nvSpPr>
                      <p:cNvPr id="48" name="TextBox 47">
                        <a:extLst>
                          <a:ext uri="{FF2B5EF4-FFF2-40B4-BE49-F238E27FC236}">
                            <a16:creationId xmlns:a16="http://schemas.microsoft.com/office/drawing/2014/main" id="{20845FB9-D036-4D02-8D2E-4331FE1244F4}"/>
                          </a:ext>
                        </a:extLst>
                      </p:cNvPr>
                      <p:cNvSpPr txBox="1"/>
                      <p:nvPr/>
                    </p:nvSpPr>
                    <p:spPr>
                      <a:xfrm>
                        <a:off x="6563717" y="26383447"/>
                        <a:ext cx="1486533" cy="555599"/>
                      </a:xfrm>
                      <a:prstGeom prst="rect">
                        <a:avLst/>
                      </a:prstGeom>
                      <a:noFill/>
                    </p:spPr>
                    <p:txBody>
                      <a:bodyPr wrap="square" rtlCol="0">
                        <a:spAutoFit/>
                      </a:bodyPr>
                      <a:lstStyle/>
                      <a:p>
                        <a:pPr algn="ctr"/>
                        <a:r>
                          <a:rPr lang="en-US" sz="2800" dirty="0">
                            <a:latin typeface="+mj-lt"/>
                          </a:rPr>
                          <a:t>Baicalein</a:t>
                        </a:r>
                      </a:p>
                    </p:txBody>
                  </p:sp>
                </p:grpSp>
                <p:sp>
                  <p:nvSpPr>
                    <p:cNvPr id="17" name="Oval 16">
                      <a:extLst>
                        <a:ext uri="{FF2B5EF4-FFF2-40B4-BE49-F238E27FC236}">
                          <a16:creationId xmlns:a16="http://schemas.microsoft.com/office/drawing/2014/main" id="{9F4719EE-2CFB-4661-B38C-BAF4BC7CA29F}"/>
                        </a:ext>
                      </a:extLst>
                    </p:cNvPr>
                    <p:cNvSpPr/>
                    <p:nvPr/>
                  </p:nvSpPr>
                  <p:spPr>
                    <a:xfrm>
                      <a:off x="9294506" y="25456146"/>
                      <a:ext cx="274320" cy="2743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7" name="Oval 56">
                      <a:extLst>
                        <a:ext uri="{FF2B5EF4-FFF2-40B4-BE49-F238E27FC236}">
                          <a16:creationId xmlns:a16="http://schemas.microsoft.com/office/drawing/2014/main" id="{72C151ED-34FD-4A5C-A5A8-665AFBC1B92E}"/>
                        </a:ext>
                      </a:extLst>
                    </p:cNvPr>
                    <p:cNvSpPr/>
                    <p:nvPr/>
                  </p:nvSpPr>
                  <p:spPr>
                    <a:xfrm>
                      <a:off x="9294506" y="25884164"/>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grpSp>
                <p:nvGrpSpPr>
                  <p:cNvPr id="67" name="Group 66">
                    <a:extLst>
                      <a:ext uri="{FF2B5EF4-FFF2-40B4-BE49-F238E27FC236}">
                        <a16:creationId xmlns:a16="http://schemas.microsoft.com/office/drawing/2014/main" id="{D373D5EC-98B4-4C4D-BC8D-7CB5050C25B0}"/>
                      </a:ext>
                    </a:extLst>
                  </p:cNvPr>
                  <p:cNvGrpSpPr/>
                  <p:nvPr/>
                </p:nvGrpSpPr>
                <p:grpSpPr>
                  <a:xfrm>
                    <a:off x="4523693" y="30317162"/>
                    <a:ext cx="4643403" cy="555599"/>
                    <a:chOff x="668150" y="22918832"/>
                    <a:chExt cx="4643403" cy="555599"/>
                  </a:xfrm>
                </p:grpSpPr>
                <p:sp>
                  <p:nvSpPr>
                    <p:cNvPr id="56" name="Oval 55">
                      <a:extLst>
                        <a:ext uri="{FF2B5EF4-FFF2-40B4-BE49-F238E27FC236}">
                          <a16:creationId xmlns:a16="http://schemas.microsoft.com/office/drawing/2014/main" id="{476E2CB1-BED0-47A2-86FF-FEE95F44EFA9}"/>
                        </a:ext>
                      </a:extLst>
                    </p:cNvPr>
                    <p:cNvSpPr/>
                    <p:nvPr/>
                  </p:nvSpPr>
                  <p:spPr>
                    <a:xfrm>
                      <a:off x="668150" y="23039506"/>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0" name="TextBox 59">
                      <a:extLst>
                        <a:ext uri="{FF2B5EF4-FFF2-40B4-BE49-F238E27FC236}">
                          <a16:creationId xmlns:a16="http://schemas.microsoft.com/office/drawing/2014/main" id="{6E1C4046-F9E4-47B4-BEAA-D3FD592035D6}"/>
                        </a:ext>
                      </a:extLst>
                    </p:cNvPr>
                    <p:cNvSpPr txBox="1"/>
                    <p:nvPr/>
                  </p:nvSpPr>
                  <p:spPr>
                    <a:xfrm>
                      <a:off x="1072379" y="22918832"/>
                      <a:ext cx="4239174" cy="555599"/>
                    </a:xfrm>
                    <a:prstGeom prst="rect">
                      <a:avLst/>
                    </a:prstGeom>
                    <a:noFill/>
                  </p:spPr>
                  <p:txBody>
                    <a:bodyPr wrap="none" rtlCol="0">
                      <a:spAutoFit/>
                    </a:bodyPr>
                    <a:lstStyle/>
                    <a:p>
                      <a:r>
                        <a:rPr lang="en-US" sz="2800" dirty="0">
                          <a:latin typeface="+mj-lt"/>
                        </a:rPr>
                        <a:t>Anxiolytic (anxiety reducing)</a:t>
                      </a:r>
                    </a:p>
                  </p:txBody>
                </p:sp>
              </p:grpSp>
              <p:grpSp>
                <p:nvGrpSpPr>
                  <p:cNvPr id="68" name="Group 67">
                    <a:extLst>
                      <a:ext uri="{FF2B5EF4-FFF2-40B4-BE49-F238E27FC236}">
                        <a16:creationId xmlns:a16="http://schemas.microsoft.com/office/drawing/2014/main" id="{8A901DF7-8F84-489C-A33F-50DC30962BAE}"/>
                      </a:ext>
                    </a:extLst>
                  </p:cNvPr>
                  <p:cNvGrpSpPr/>
                  <p:nvPr/>
                </p:nvGrpSpPr>
                <p:grpSpPr>
                  <a:xfrm>
                    <a:off x="10038938" y="30317162"/>
                    <a:ext cx="2240180" cy="555599"/>
                    <a:chOff x="668150" y="23514200"/>
                    <a:chExt cx="2240180" cy="555599"/>
                  </a:xfrm>
                </p:grpSpPr>
                <p:sp>
                  <p:nvSpPr>
                    <p:cNvPr id="61" name="Oval 60">
                      <a:extLst>
                        <a:ext uri="{FF2B5EF4-FFF2-40B4-BE49-F238E27FC236}">
                          <a16:creationId xmlns:a16="http://schemas.microsoft.com/office/drawing/2014/main" id="{F5B4382E-B2EA-41BA-A645-D81F5427C210}"/>
                        </a:ext>
                      </a:extLst>
                    </p:cNvPr>
                    <p:cNvSpPr/>
                    <p:nvPr/>
                  </p:nvSpPr>
                  <p:spPr>
                    <a:xfrm>
                      <a:off x="668150" y="23644553"/>
                      <a:ext cx="274320" cy="27432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2" name="TextBox 61">
                      <a:extLst>
                        <a:ext uri="{FF2B5EF4-FFF2-40B4-BE49-F238E27FC236}">
                          <a16:creationId xmlns:a16="http://schemas.microsoft.com/office/drawing/2014/main" id="{82C0BFDD-010E-4489-910E-B1316EFD39A8}"/>
                        </a:ext>
                      </a:extLst>
                    </p:cNvPr>
                    <p:cNvSpPr txBox="1"/>
                    <p:nvPr/>
                  </p:nvSpPr>
                  <p:spPr>
                    <a:xfrm>
                      <a:off x="1074815" y="23514200"/>
                      <a:ext cx="1833515" cy="555599"/>
                    </a:xfrm>
                    <a:prstGeom prst="rect">
                      <a:avLst/>
                    </a:prstGeom>
                    <a:noFill/>
                  </p:spPr>
                  <p:txBody>
                    <a:bodyPr wrap="none" rtlCol="0">
                      <a:spAutoFit/>
                    </a:bodyPr>
                    <a:lstStyle/>
                    <a:p>
                      <a:r>
                        <a:rPr lang="en-US" sz="2800" dirty="0">
                          <a:latin typeface="+mj-lt"/>
                        </a:rPr>
                        <a:t>Anti-cancer</a:t>
                      </a:r>
                    </a:p>
                  </p:txBody>
                </p:sp>
              </p:grpSp>
              <p:grpSp>
                <p:nvGrpSpPr>
                  <p:cNvPr id="27" name="Group 26">
                    <a:extLst>
                      <a:ext uri="{FF2B5EF4-FFF2-40B4-BE49-F238E27FC236}">
                        <a16:creationId xmlns:a16="http://schemas.microsoft.com/office/drawing/2014/main" id="{D11EC4A4-65B5-45E6-9D3E-6983457E26BA}"/>
                      </a:ext>
                    </a:extLst>
                  </p:cNvPr>
                  <p:cNvGrpSpPr/>
                  <p:nvPr/>
                </p:nvGrpSpPr>
                <p:grpSpPr>
                  <a:xfrm>
                    <a:off x="5549728" y="27015910"/>
                    <a:ext cx="4024131" cy="2964748"/>
                    <a:chOff x="5544695" y="28205303"/>
                    <a:chExt cx="4024131" cy="2964748"/>
                  </a:xfrm>
                </p:grpSpPr>
                <p:grpSp>
                  <p:nvGrpSpPr>
                    <p:cNvPr id="19" name="Group 18">
                      <a:extLst>
                        <a:ext uri="{FF2B5EF4-FFF2-40B4-BE49-F238E27FC236}">
                          <a16:creationId xmlns:a16="http://schemas.microsoft.com/office/drawing/2014/main" id="{0A8ED1D5-745A-4DA1-8EE7-B106BBC9C78E}"/>
                        </a:ext>
                      </a:extLst>
                    </p:cNvPr>
                    <p:cNvGrpSpPr/>
                    <p:nvPr/>
                  </p:nvGrpSpPr>
                  <p:grpSpPr>
                    <a:xfrm>
                      <a:off x="5544695" y="28205303"/>
                      <a:ext cx="3508089" cy="2964748"/>
                      <a:chOff x="5544695" y="28205303"/>
                      <a:chExt cx="3508089" cy="2964748"/>
                    </a:xfrm>
                  </p:grpSpPr>
                  <p:pic>
                    <p:nvPicPr>
                      <p:cNvPr id="43" name="Picture 42" descr="A close up of a logo&#10;&#10;Description automatically generated">
                        <a:extLst>
                          <a:ext uri="{FF2B5EF4-FFF2-40B4-BE49-F238E27FC236}">
                            <a16:creationId xmlns:a16="http://schemas.microsoft.com/office/drawing/2014/main" id="{AA6CD5F9-FB8A-4683-A062-C5433CC2DAE6}"/>
                          </a:ext>
                        </a:extLst>
                      </p:cNvPr>
                      <p:cNvPicPr>
                        <a:picLocks noChangeAspect="1"/>
                      </p:cNvPicPr>
                      <p:nvPr/>
                    </p:nvPicPr>
                    <p:blipFill rotWithShape="1">
                      <a:blip r:embed="rId9">
                        <a:extLst>
                          <a:ext uri="{28A0092B-C50C-407E-A947-70E740481C1C}">
                            <a14:useLocalDpi xmlns:a14="http://schemas.microsoft.com/office/drawing/2010/main" val="0"/>
                          </a:ext>
                        </a:extLst>
                      </a:blip>
                      <a:srcRect b="12444"/>
                      <a:stretch/>
                    </p:blipFill>
                    <p:spPr>
                      <a:xfrm>
                        <a:off x="5544695" y="28205303"/>
                        <a:ext cx="3508089" cy="2369683"/>
                      </a:xfrm>
                      <a:prstGeom prst="rect">
                        <a:avLst/>
                      </a:prstGeom>
                    </p:spPr>
                  </p:pic>
                  <p:sp>
                    <p:nvSpPr>
                      <p:cNvPr id="45" name="TextBox 44">
                        <a:extLst>
                          <a:ext uri="{FF2B5EF4-FFF2-40B4-BE49-F238E27FC236}">
                            <a16:creationId xmlns:a16="http://schemas.microsoft.com/office/drawing/2014/main" id="{17B4166A-7357-4190-ABF3-79E405DBA820}"/>
                          </a:ext>
                        </a:extLst>
                      </p:cNvPr>
                      <p:cNvSpPr txBox="1"/>
                      <p:nvPr/>
                    </p:nvSpPr>
                    <p:spPr>
                      <a:xfrm>
                        <a:off x="6474467" y="30614451"/>
                        <a:ext cx="1648545" cy="555600"/>
                      </a:xfrm>
                      <a:prstGeom prst="rect">
                        <a:avLst/>
                      </a:prstGeom>
                      <a:noFill/>
                    </p:spPr>
                    <p:txBody>
                      <a:bodyPr wrap="square" rtlCol="0">
                        <a:spAutoFit/>
                      </a:bodyPr>
                      <a:lstStyle/>
                      <a:p>
                        <a:pPr algn="ctr"/>
                        <a:r>
                          <a:rPr lang="en-US" sz="2800" dirty="0">
                            <a:latin typeface="+mj-lt"/>
                          </a:rPr>
                          <a:t>Wogonin</a:t>
                        </a:r>
                      </a:p>
                    </p:txBody>
                  </p:sp>
                </p:grpSp>
                <p:sp>
                  <p:nvSpPr>
                    <p:cNvPr id="53" name="Oval 52">
                      <a:extLst>
                        <a:ext uri="{FF2B5EF4-FFF2-40B4-BE49-F238E27FC236}">
                          <a16:creationId xmlns:a16="http://schemas.microsoft.com/office/drawing/2014/main" id="{354F6349-598F-4B93-9ED3-4A651032B6F9}"/>
                        </a:ext>
                      </a:extLst>
                    </p:cNvPr>
                    <p:cNvSpPr/>
                    <p:nvPr/>
                  </p:nvSpPr>
                  <p:spPr>
                    <a:xfrm>
                      <a:off x="9294506" y="29358030"/>
                      <a:ext cx="274320" cy="2743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9" name="Oval 58">
                      <a:extLst>
                        <a:ext uri="{FF2B5EF4-FFF2-40B4-BE49-F238E27FC236}">
                          <a16:creationId xmlns:a16="http://schemas.microsoft.com/office/drawing/2014/main" id="{ACF4D635-89B8-401F-8042-82CC4D98E5B4}"/>
                        </a:ext>
                      </a:extLst>
                    </p:cNvPr>
                    <p:cNvSpPr/>
                    <p:nvPr/>
                  </p:nvSpPr>
                  <p:spPr>
                    <a:xfrm>
                      <a:off x="9294506" y="29796523"/>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4" name="Oval 63">
                      <a:extLst>
                        <a:ext uri="{FF2B5EF4-FFF2-40B4-BE49-F238E27FC236}">
                          <a16:creationId xmlns:a16="http://schemas.microsoft.com/office/drawing/2014/main" id="{B9071917-88C1-44FF-9E4F-0AFC45E61CD4}"/>
                        </a:ext>
                      </a:extLst>
                    </p:cNvPr>
                    <p:cNvSpPr/>
                    <p:nvPr/>
                  </p:nvSpPr>
                  <p:spPr>
                    <a:xfrm>
                      <a:off x="9294506" y="30235016"/>
                      <a:ext cx="274320" cy="27432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grpSp>
                <p:nvGrpSpPr>
                  <p:cNvPr id="34" name="Group 33">
                    <a:extLst>
                      <a:ext uri="{FF2B5EF4-FFF2-40B4-BE49-F238E27FC236}">
                        <a16:creationId xmlns:a16="http://schemas.microsoft.com/office/drawing/2014/main" id="{182BDF50-54F9-4CDD-A811-FFEBFD3AC4F9}"/>
                      </a:ext>
                    </a:extLst>
                  </p:cNvPr>
                  <p:cNvGrpSpPr/>
                  <p:nvPr/>
                </p:nvGrpSpPr>
                <p:grpSpPr>
                  <a:xfrm>
                    <a:off x="15158764" y="26908964"/>
                    <a:ext cx="5803152" cy="3178639"/>
                    <a:chOff x="15189754" y="28034061"/>
                    <a:chExt cx="5803152" cy="3178639"/>
                  </a:xfrm>
                </p:grpSpPr>
                <p:grpSp>
                  <p:nvGrpSpPr>
                    <p:cNvPr id="26" name="Group 25">
                      <a:extLst>
                        <a:ext uri="{FF2B5EF4-FFF2-40B4-BE49-F238E27FC236}">
                          <a16:creationId xmlns:a16="http://schemas.microsoft.com/office/drawing/2014/main" id="{1A05BFF9-9164-4462-A10B-0F0A7CED90ED}"/>
                        </a:ext>
                      </a:extLst>
                    </p:cNvPr>
                    <p:cNvGrpSpPr/>
                    <p:nvPr/>
                  </p:nvGrpSpPr>
                  <p:grpSpPr>
                    <a:xfrm>
                      <a:off x="15189754" y="28034061"/>
                      <a:ext cx="5369027" cy="3178639"/>
                      <a:chOff x="14487190" y="28327597"/>
                      <a:chExt cx="5369027" cy="3178639"/>
                    </a:xfrm>
                  </p:grpSpPr>
                  <p:pic>
                    <p:nvPicPr>
                      <p:cNvPr id="44" name="Picture 43" descr="A close up of text on a black background&#10;&#10;Description automatically generated">
                        <a:extLst>
                          <a:ext uri="{FF2B5EF4-FFF2-40B4-BE49-F238E27FC236}">
                            <a16:creationId xmlns:a16="http://schemas.microsoft.com/office/drawing/2014/main" id="{D7032812-E2AD-4961-B62A-D383DA50B8D3}"/>
                          </a:ext>
                        </a:extLst>
                      </p:cNvPr>
                      <p:cNvPicPr>
                        <a:picLocks noChangeAspect="1"/>
                      </p:cNvPicPr>
                      <p:nvPr/>
                    </p:nvPicPr>
                    <p:blipFill rotWithShape="1">
                      <a:blip r:embed="rId10">
                        <a:extLst>
                          <a:ext uri="{28A0092B-C50C-407E-A947-70E740481C1C}">
                            <a14:useLocalDpi xmlns:a14="http://schemas.microsoft.com/office/drawing/2010/main" val="0"/>
                          </a:ext>
                        </a:extLst>
                      </a:blip>
                      <a:srcRect b="11289"/>
                      <a:stretch/>
                    </p:blipFill>
                    <p:spPr>
                      <a:xfrm>
                        <a:off x="14487190" y="28327597"/>
                        <a:ext cx="5369027" cy="2570967"/>
                      </a:xfrm>
                      <a:prstGeom prst="rect">
                        <a:avLst/>
                      </a:prstGeom>
                    </p:spPr>
                  </p:pic>
                  <p:sp>
                    <p:nvSpPr>
                      <p:cNvPr id="46" name="TextBox 45">
                        <a:extLst>
                          <a:ext uri="{FF2B5EF4-FFF2-40B4-BE49-F238E27FC236}">
                            <a16:creationId xmlns:a16="http://schemas.microsoft.com/office/drawing/2014/main" id="{BFE71467-9B47-4007-A3AF-C39A6D09ECBF}"/>
                          </a:ext>
                        </a:extLst>
                      </p:cNvPr>
                      <p:cNvSpPr txBox="1"/>
                      <p:nvPr/>
                    </p:nvSpPr>
                    <p:spPr>
                      <a:xfrm>
                        <a:off x="16166175" y="30950637"/>
                        <a:ext cx="2011057" cy="555599"/>
                      </a:xfrm>
                      <a:prstGeom prst="rect">
                        <a:avLst/>
                      </a:prstGeom>
                      <a:noFill/>
                    </p:spPr>
                    <p:txBody>
                      <a:bodyPr wrap="square" rtlCol="0">
                        <a:spAutoFit/>
                      </a:bodyPr>
                      <a:lstStyle/>
                      <a:p>
                        <a:pPr algn="ctr"/>
                        <a:r>
                          <a:rPr lang="en-US" sz="2800" dirty="0">
                            <a:latin typeface="+mj-lt"/>
                          </a:rPr>
                          <a:t>Wogonoside</a:t>
                        </a:r>
                      </a:p>
                    </p:txBody>
                  </p:sp>
                </p:grpSp>
                <p:sp>
                  <p:nvSpPr>
                    <p:cNvPr id="65" name="Oval 64">
                      <a:extLst>
                        <a:ext uri="{FF2B5EF4-FFF2-40B4-BE49-F238E27FC236}">
                          <a16:creationId xmlns:a16="http://schemas.microsoft.com/office/drawing/2014/main" id="{DC7D9B6D-6C2D-437E-885D-B3301FFAA398}"/>
                        </a:ext>
                      </a:extLst>
                    </p:cNvPr>
                    <p:cNvSpPr/>
                    <p:nvPr/>
                  </p:nvSpPr>
                  <p:spPr>
                    <a:xfrm>
                      <a:off x="20718586" y="30234085"/>
                      <a:ext cx="274320" cy="27432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grpSp>
                <p:nvGrpSpPr>
                  <p:cNvPr id="69" name="Group 68">
                    <a:extLst>
                      <a:ext uri="{FF2B5EF4-FFF2-40B4-BE49-F238E27FC236}">
                        <a16:creationId xmlns:a16="http://schemas.microsoft.com/office/drawing/2014/main" id="{D8BF67E9-B869-414F-903A-76318A278C78}"/>
                      </a:ext>
                    </a:extLst>
                  </p:cNvPr>
                  <p:cNvGrpSpPr/>
                  <p:nvPr/>
                </p:nvGrpSpPr>
                <p:grpSpPr>
                  <a:xfrm>
                    <a:off x="13150959" y="30317162"/>
                    <a:ext cx="8560693" cy="555599"/>
                    <a:chOff x="668150" y="24386345"/>
                    <a:chExt cx="8560693" cy="555599"/>
                  </a:xfrm>
                </p:grpSpPr>
                <p:sp>
                  <p:nvSpPr>
                    <p:cNvPr id="71" name="Oval 70">
                      <a:extLst>
                        <a:ext uri="{FF2B5EF4-FFF2-40B4-BE49-F238E27FC236}">
                          <a16:creationId xmlns:a16="http://schemas.microsoft.com/office/drawing/2014/main" id="{6D509325-7B3C-49F8-9C9F-5550C091948A}"/>
                        </a:ext>
                      </a:extLst>
                    </p:cNvPr>
                    <p:cNvSpPr/>
                    <p:nvPr/>
                  </p:nvSpPr>
                  <p:spPr>
                    <a:xfrm>
                      <a:off x="668150" y="24517951"/>
                      <a:ext cx="274320" cy="27432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2" name="TextBox 71">
                      <a:extLst>
                        <a:ext uri="{FF2B5EF4-FFF2-40B4-BE49-F238E27FC236}">
                          <a16:creationId xmlns:a16="http://schemas.microsoft.com/office/drawing/2014/main" id="{C5E5E598-A907-4E6F-A590-AA16EE14C1B3}"/>
                        </a:ext>
                      </a:extLst>
                    </p:cNvPr>
                    <p:cNvSpPr txBox="1"/>
                    <p:nvPr/>
                  </p:nvSpPr>
                  <p:spPr>
                    <a:xfrm>
                      <a:off x="1072379" y="24386345"/>
                      <a:ext cx="8156464" cy="555599"/>
                    </a:xfrm>
                    <a:prstGeom prst="rect">
                      <a:avLst/>
                    </a:prstGeom>
                    <a:noFill/>
                  </p:spPr>
                  <p:txBody>
                    <a:bodyPr wrap="none" rtlCol="0">
                      <a:spAutoFit/>
                    </a:bodyPr>
                    <a:lstStyle/>
                    <a:p>
                      <a:r>
                        <a:rPr lang="en-US" sz="2800" dirty="0">
                          <a:latin typeface="+mj-lt"/>
                        </a:rPr>
                        <a:t>Angiogenic (promoting formation of new blood vessels)</a:t>
                      </a:r>
                    </a:p>
                  </p:txBody>
                </p:sp>
              </p:grpSp>
              <p:grpSp>
                <p:nvGrpSpPr>
                  <p:cNvPr id="35" name="Group 34">
                    <a:extLst>
                      <a:ext uri="{FF2B5EF4-FFF2-40B4-BE49-F238E27FC236}">
                        <a16:creationId xmlns:a16="http://schemas.microsoft.com/office/drawing/2014/main" id="{9A90C430-20A5-416D-970B-36A6684C9780}"/>
                      </a:ext>
                    </a:extLst>
                  </p:cNvPr>
                  <p:cNvGrpSpPr/>
                  <p:nvPr/>
                </p:nvGrpSpPr>
                <p:grpSpPr>
                  <a:xfrm>
                    <a:off x="14924055" y="22984046"/>
                    <a:ext cx="6124634" cy="3282945"/>
                    <a:chOff x="14948326" y="22648654"/>
                    <a:chExt cx="6124634" cy="3282945"/>
                  </a:xfrm>
                </p:grpSpPr>
                <p:grpSp>
                  <p:nvGrpSpPr>
                    <p:cNvPr id="25" name="Group 24">
                      <a:extLst>
                        <a:ext uri="{FF2B5EF4-FFF2-40B4-BE49-F238E27FC236}">
                          <a16:creationId xmlns:a16="http://schemas.microsoft.com/office/drawing/2014/main" id="{CB31568A-675C-4526-87AE-43C18274CC71}"/>
                        </a:ext>
                      </a:extLst>
                    </p:cNvPr>
                    <p:cNvGrpSpPr/>
                    <p:nvPr/>
                  </p:nvGrpSpPr>
                  <p:grpSpPr>
                    <a:xfrm>
                      <a:off x="14948326" y="22648654"/>
                      <a:ext cx="5565426" cy="3282945"/>
                      <a:chOff x="14613079" y="22531124"/>
                      <a:chExt cx="5565426" cy="3282945"/>
                    </a:xfrm>
                  </p:grpSpPr>
                  <p:pic>
                    <p:nvPicPr>
                      <p:cNvPr id="41" name="Picture 40" descr="A close up of a logo&#10;&#10;Description automatically generated">
                        <a:extLst>
                          <a:ext uri="{FF2B5EF4-FFF2-40B4-BE49-F238E27FC236}">
                            <a16:creationId xmlns:a16="http://schemas.microsoft.com/office/drawing/2014/main" id="{4A84742A-D70E-40B1-AFB1-389C5C95A2CD}"/>
                          </a:ext>
                        </a:extLst>
                      </p:cNvPr>
                      <p:cNvPicPr>
                        <a:picLocks noChangeAspect="1"/>
                      </p:cNvPicPr>
                      <p:nvPr/>
                    </p:nvPicPr>
                    <p:blipFill rotWithShape="1">
                      <a:blip r:embed="rId11">
                        <a:extLst>
                          <a:ext uri="{28A0092B-C50C-407E-A947-70E740481C1C}">
                            <a14:useLocalDpi xmlns:a14="http://schemas.microsoft.com/office/drawing/2010/main" val="0"/>
                          </a:ext>
                        </a:extLst>
                      </a:blip>
                      <a:srcRect b="9725"/>
                      <a:stretch/>
                    </p:blipFill>
                    <p:spPr>
                      <a:xfrm>
                        <a:off x="14613079" y="22531124"/>
                        <a:ext cx="5565426" cy="2665013"/>
                      </a:xfrm>
                      <a:prstGeom prst="rect">
                        <a:avLst/>
                      </a:prstGeom>
                    </p:spPr>
                  </p:pic>
                  <p:sp>
                    <p:nvSpPr>
                      <p:cNvPr id="49" name="TextBox 48">
                        <a:extLst>
                          <a:ext uri="{FF2B5EF4-FFF2-40B4-BE49-F238E27FC236}">
                            <a16:creationId xmlns:a16="http://schemas.microsoft.com/office/drawing/2014/main" id="{20BE9F35-CE96-431B-AEA9-99F2C99B79E8}"/>
                          </a:ext>
                        </a:extLst>
                      </p:cNvPr>
                      <p:cNvSpPr txBox="1"/>
                      <p:nvPr/>
                    </p:nvSpPr>
                    <p:spPr>
                      <a:xfrm>
                        <a:off x="16664509" y="25258470"/>
                        <a:ext cx="1462566" cy="555599"/>
                      </a:xfrm>
                      <a:prstGeom prst="rect">
                        <a:avLst/>
                      </a:prstGeom>
                      <a:noFill/>
                    </p:spPr>
                    <p:txBody>
                      <a:bodyPr wrap="square" rtlCol="0">
                        <a:spAutoFit/>
                      </a:bodyPr>
                      <a:lstStyle/>
                      <a:p>
                        <a:pPr algn="ctr"/>
                        <a:r>
                          <a:rPr lang="en-US" sz="2800" dirty="0">
                            <a:latin typeface="+mj-lt"/>
                          </a:rPr>
                          <a:t>Baicalin</a:t>
                        </a:r>
                      </a:p>
                    </p:txBody>
                  </p:sp>
                </p:grpSp>
                <p:sp>
                  <p:nvSpPr>
                    <p:cNvPr id="58" name="Oval 57">
                      <a:extLst>
                        <a:ext uri="{FF2B5EF4-FFF2-40B4-BE49-F238E27FC236}">
                          <a16:creationId xmlns:a16="http://schemas.microsoft.com/office/drawing/2014/main" id="{A6E2B5ED-2443-4E09-AC42-40464F25C643}"/>
                        </a:ext>
                      </a:extLst>
                    </p:cNvPr>
                    <p:cNvSpPr/>
                    <p:nvPr/>
                  </p:nvSpPr>
                  <p:spPr>
                    <a:xfrm>
                      <a:off x="20798640" y="24048059"/>
                      <a:ext cx="274320" cy="2743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3" name="Oval 62">
                      <a:extLst>
                        <a:ext uri="{FF2B5EF4-FFF2-40B4-BE49-F238E27FC236}">
                          <a16:creationId xmlns:a16="http://schemas.microsoft.com/office/drawing/2014/main" id="{73829EFB-D749-40A8-95AA-AE0715439069}"/>
                        </a:ext>
                      </a:extLst>
                    </p:cNvPr>
                    <p:cNvSpPr/>
                    <p:nvPr/>
                  </p:nvSpPr>
                  <p:spPr>
                    <a:xfrm>
                      <a:off x="20798640" y="24484938"/>
                      <a:ext cx="274320" cy="274320"/>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3" name="Oval 72">
                      <a:extLst>
                        <a:ext uri="{FF2B5EF4-FFF2-40B4-BE49-F238E27FC236}">
                          <a16:creationId xmlns:a16="http://schemas.microsoft.com/office/drawing/2014/main" id="{03E1B946-0DF1-451C-9E92-CAC9663377FF}"/>
                        </a:ext>
                      </a:extLst>
                    </p:cNvPr>
                    <p:cNvSpPr/>
                    <p:nvPr/>
                  </p:nvSpPr>
                  <p:spPr>
                    <a:xfrm>
                      <a:off x="20798640" y="24921817"/>
                      <a:ext cx="274320" cy="27432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grpSp>
          </p:grpSp>
          <p:sp>
            <p:nvSpPr>
              <p:cNvPr id="5" name="Rectangle 4">
                <a:extLst>
                  <a:ext uri="{FF2B5EF4-FFF2-40B4-BE49-F238E27FC236}">
                    <a16:creationId xmlns:a16="http://schemas.microsoft.com/office/drawing/2014/main" id="{A1EA6B49-C3F8-4B6C-A77A-DC3C99F2A42F}"/>
                  </a:ext>
                </a:extLst>
              </p:cNvPr>
              <p:cNvSpPr/>
              <p:nvPr/>
            </p:nvSpPr>
            <p:spPr>
              <a:xfrm>
                <a:off x="482754" y="30562907"/>
                <a:ext cx="21205633" cy="8621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grpSp>
      <p:graphicFrame>
        <p:nvGraphicFramePr>
          <p:cNvPr id="81" name="Table 81">
            <a:extLst>
              <a:ext uri="{FF2B5EF4-FFF2-40B4-BE49-F238E27FC236}">
                <a16:creationId xmlns:a16="http://schemas.microsoft.com/office/drawing/2014/main" id="{F4838801-B20C-402F-9311-8B3A8C3BDA6E}"/>
              </a:ext>
            </a:extLst>
          </p:cNvPr>
          <p:cNvGraphicFramePr>
            <a:graphicFrameLocks noGrp="1"/>
          </p:cNvGraphicFramePr>
          <p:nvPr>
            <p:extLst>
              <p:ext uri="{D42A27DB-BD31-4B8C-83A1-F6EECF244321}">
                <p14:modId xmlns:p14="http://schemas.microsoft.com/office/powerpoint/2010/main" val="1768392845"/>
              </p:ext>
            </p:extLst>
          </p:nvPr>
        </p:nvGraphicFramePr>
        <p:xfrm>
          <a:off x="28546641" y="19486660"/>
          <a:ext cx="7080978" cy="3566160"/>
        </p:xfrm>
        <a:graphic>
          <a:graphicData uri="http://schemas.openxmlformats.org/drawingml/2006/table">
            <a:tbl>
              <a:tblPr firstRow="1" bandRow="1">
                <a:tableStyleId>{5C22544A-7EE6-4342-B048-85BDC9FD1C3A}</a:tableStyleId>
              </a:tblPr>
              <a:tblGrid>
                <a:gridCol w="1569998">
                  <a:extLst>
                    <a:ext uri="{9D8B030D-6E8A-4147-A177-3AD203B41FA5}">
                      <a16:colId xmlns:a16="http://schemas.microsoft.com/office/drawing/2014/main" val="3470485911"/>
                    </a:ext>
                  </a:extLst>
                </a:gridCol>
                <a:gridCol w="1729517">
                  <a:extLst>
                    <a:ext uri="{9D8B030D-6E8A-4147-A177-3AD203B41FA5}">
                      <a16:colId xmlns:a16="http://schemas.microsoft.com/office/drawing/2014/main" val="2058689129"/>
                    </a:ext>
                  </a:extLst>
                </a:gridCol>
                <a:gridCol w="1177915">
                  <a:extLst>
                    <a:ext uri="{9D8B030D-6E8A-4147-A177-3AD203B41FA5}">
                      <a16:colId xmlns:a16="http://schemas.microsoft.com/office/drawing/2014/main" val="3902940238"/>
                    </a:ext>
                  </a:extLst>
                </a:gridCol>
                <a:gridCol w="919891">
                  <a:extLst>
                    <a:ext uri="{9D8B030D-6E8A-4147-A177-3AD203B41FA5}">
                      <a16:colId xmlns:a16="http://schemas.microsoft.com/office/drawing/2014/main" val="1664525953"/>
                    </a:ext>
                  </a:extLst>
                </a:gridCol>
                <a:gridCol w="1683657">
                  <a:extLst>
                    <a:ext uri="{9D8B030D-6E8A-4147-A177-3AD203B41FA5}">
                      <a16:colId xmlns:a16="http://schemas.microsoft.com/office/drawing/2014/main" val="2207216001"/>
                    </a:ext>
                  </a:extLst>
                </a:gridCol>
              </a:tblGrid>
              <a:tr h="365760">
                <a:tc>
                  <a:txBody>
                    <a:bodyPr/>
                    <a:lstStyle/>
                    <a:p>
                      <a:pPr algn="ctr"/>
                      <a:r>
                        <a:rPr lang="en-US" sz="2400" dirty="0">
                          <a:solidFill>
                            <a:schemeClr val="tx1"/>
                          </a:solidFill>
                          <a:latin typeface="+mj-lt"/>
                        </a:rPr>
                        <a:t>Species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Standard plant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1C (Mean)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SD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Genome size (GBP)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58448262"/>
                  </a:ext>
                </a:extLst>
              </a:tr>
              <a:tr h="365760">
                <a:tc>
                  <a:txBody>
                    <a:bodyPr/>
                    <a:lstStyle/>
                    <a:p>
                      <a:pPr algn="ctr"/>
                      <a:r>
                        <a:rPr lang="en-US" sz="2400" i="1" dirty="0" err="1">
                          <a:solidFill>
                            <a:schemeClr val="tx1"/>
                          </a:solidFill>
                          <a:latin typeface="+mj-lt"/>
                        </a:rPr>
                        <a:t>altissima</a:t>
                      </a:r>
                      <a:endParaRPr lang="en-US" sz="2400" i="1" dirty="0">
                        <a:solidFill>
                          <a:schemeClr val="tx1"/>
                        </a:solidFill>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Solanum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0.39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2614723"/>
                  </a:ext>
                </a:extLst>
              </a:tr>
              <a:tr h="365760">
                <a:tc>
                  <a:txBody>
                    <a:bodyPr/>
                    <a:lstStyle/>
                    <a:p>
                      <a:pPr algn="ctr"/>
                      <a:r>
                        <a:rPr lang="en-US" sz="2400" i="1" dirty="0" err="1">
                          <a:solidFill>
                            <a:schemeClr val="tx1"/>
                          </a:solidFill>
                          <a:latin typeface="+mj-lt"/>
                        </a:rPr>
                        <a:t>arenicola</a:t>
                      </a:r>
                      <a:endParaRPr lang="en-US" sz="2400" i="1" dirty="0">
                        <a:solidFill>
                          <a:schemeClr val="tx1"/>
                        </a:solidFill>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Glycine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0.87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0.85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1470714"/>
                  </a:ext>
                </a:extLst>
              </a:tr>
              <a:tr h="365760">
                <a:tc>
                  <a:txBody>
                    <a:bodyPr/>
                    <a:lstStyle/>
                    <a:p>
                      <a:pPr algn="ctr"/>
                      <a:r>
                        <a:rPr lang="en-US" sz="2400" i="1" dirty="0">
                          <a:solidFill>
                            <a:schemeClr val="tx1"/>
                          </a:solidFill>
                          <a:latin typeface="+mj-lt"/>
                        </a:rPr>
                        <a:t>baicalensis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Solanum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0.54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38254360"/>
                  </a:ext>
                </a:extLst>
              </a:tr>
              <a:tr h="365760">
                <a:tc>
                  <a:txBody>
                    <a:bodyPr/>
                    <a:lstStyle/>
                    <a:p>
                      <a:pPr algn="ctr"/>
                      <a:r>
                        <a:rPr lang="en-US" sz="2400" i="1" dirty="0" err="1">
                          <a:solidFill>
                            <a:schemeClr val="tx1"/>
                          </a:solidFill>
                          <a:latin typeface="+mj-lt"/>
                        </a:rPr>
                        <a:t>hastifolia</a:t>
                      </a:r>
                      <a:endParaRPr lang="en-US" sz="2400" i="1" dirty="0">
                        <a:solidFill>
                          <a:schemeClr val="tx1"/>
                        </a:solidFill>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Solanum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0.39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0.04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0.39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60673333"/>
                  </a:ext>
                </a:extLst>
              </a:tr>
              <a:tr h="365760">
                <a:tc>
                  <a:txBody>
                    <a:bodyPr/>
                    <a:lstStyle/>
                    <a:p>
                      <a:pPr algn="ctr"/>
                      <a:r>
                        <a:rPr lang="en-US" sz="2400" i="1" dirty="0" err="1">
                          <a:solidFill>
                            <a:schemeClr val="tx1"/>
                          </a:solidFill>
                          <a:latin typeface="+mj-lt"/>
                        </a:rPr>
                        <a:t>leonardii</a:t>
                      </a:r>
                      <a:endParaRPr lang="en-US" sz="2400" i="1" dirty="0">
                        <a:solidFill>
                          <a:schemeClr val="tx1"/>
                        </a:solidFill>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Glycine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76443121"/>
                  </a:ext>
                </a:extLst>
              </a:tr>
              <a:tr h="365760">
                <a:tc>
                  <a:txBody>
                    <a:bodyPr/>
                    <a:lstStyle/>
                    <a:p>
                      <a:pPr algn="ctr"/>
                      <a:r>
                        <a:rPr lang="en-US" sz="2400" i="1" dirty="0" err="1">
                          <a:solidFill>
                            <a:schemeClr val="tx1"/>
                          </a:solidFill>
                          <a:latin typeface="+mj-lt"/>
                        </a:rPr>
                        <a:t>tournefortii</a:t>
                      </a:r>
                      <a:endParaRPr lang="en-US" sz="2400" i="1" dirty="0">
                        <a:solidFill>
                          <a:schemeClr val="tx1"/>
                        </a:solidFill>
                        <a:latin typeface="+mj-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Solanum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0.01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400" dirty="0">
                          <a:solidFill>
                            <a:schemeClr val="tx1"/>
                          </a:solidFill>
                          <a:latin typeface="+mj-lt"/>
                        </a:rPr>
                        <a:t>0.39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94429322"/>
                  </a:ext>
                </a:extLst>
              </a:tr>
            </a:tbl>
          </a:graphicData>
        </a:graphic>
      </p:graphicFrame>
      <p:pic>
        <p:nvPicPr>
          <p:cNvPr id="1028" name="Picture 4" descr="Image result for university of florida logo">
            <a:extLst>
              <a:ext uri="{FF2B5EF4-FFF2-40B4-BE49-F238E27FC236}">
                <a16:creationId xmlns:a16="http://schemas.microsoft.com/office/drawing/2014/main" id="{F5F5948C-D1AA-4D68-839F-FB59A1EFE389}"/>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t="29329" b="29775"/>
          <a:stretch/>
        </p:blipFill>
        <p:spPr bwMode="auto">
          <a:xfrm>
            <a:off x="35627619" y="31343614"/>
            <a:ext cx="4637356" cy="1066774"/>
          </a:xfrm>
          <a:prstGeom prst="rect">
            <a:avLst/>
          </a:prstGeom>
          <a:noFill/>
          <a:extLst>
            <a:ext uri="{909E8E84-426E-40DD-AFC4-6F175D3DCCD1}">
              <a14:hiddenFill xmlns:a14="http://schemas.microsoft.com/office/drawing/2010/main">
                <a:solidFill>
                  <a:srgbClr val="FFFFFF"/>
                </a:solidFill>
              </a14:hiddenFill>
            </a:ext>
          </a:extLst>
        </p:spPr>
      </p:pic>
      <p:sp>
        <p:nvSpPr>
          <p:cNvPr id="94" name="TextBox 93">
            <a:extLst>
              <a:ext uri="{FF2B5EF4-FFF2-40B4-BE49-F238E27FC236}">
                <a16:creationId xmlns:a16="http://schemas.microsoft.com/office/drawing/2014/main" id="{4D69E789-42D4-4952-B78C-B907FE63D1C4}"/>
              </a:ext>
            </a:extLst>
          </p:cNvPr>
          <p:cNvSpPr txBox="1"/>
          <p:nvPr/>
        </p:nvSpPr>
        <p:spPr>
          <a:xfrm>
            <a:off x="22099952" y="30479852"/>
            <a:ext cx="21230947" cy="954107"/>
          </a:xfrm>
          <a:prstGeom prst="rect">
            <a:avLst/>
          </a:prstGeom>
          <a:noFill/>
        </p:spPr>
        <p:txBody>
          <a:bodyPr wrap="square" rtlCol="0">
            <a:spAutoFit/>
          </a:bodyPr>
          <a:lstStyle/>
          <a:p>
            <a:r>
              <a:rPr lang="en-US" sz="2800" dirty="0">
                <a:latin typeface="+mj-lt"/>
              </a:rPr>
              <a:t>We thank Brian Pearson from the Environmental Horticulture Department at the University of Florida, and John B. Nelson from the University of South Carolina Herbarium for providing seed and plant materials used in this study.</a:t>
            </a:r>
          </a:p>
        </p:txBody>
      </p:sp>
      <p:pic>
        <p:nvPicPr>
          <p:cNvPr id="1030" name="Picture 6" descr="Image result for national research foundation of korea">
            <a:extLst>
              <a:ext uri="{FF2B5EF4-FFF2-40B4-BE49-F238E27FC236}">
                <a16:creationId xmlns:a16="http://schemas.microsoft.com/office/drawing/2014/main" id="{1EBC369A-CD0F-47F4-AD2D-5777A3C56222}"/>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t="10093" b="16102"/>
          <a:stretch/>
        </p:blipFill>
        <p:spPr bwMode="auto">
          <a:xfrm>
            <a:off x="40970638" y="31110336"/>
            <a:ext cx="2426797" cy="1533330"/>
          </a:xfrm>
          <a:prstGeom prst="rect">
            <a:avLst/>
          </a:prstGeom>
          <a:noFill/>
          <a:extLst>
            <a:ext uri="{909E8E84-426E-40DD-AFC4-6F175D3DCCD1}">
              <a14:hiddenFill xmlns:a14="http://schemas.microsoft.com/office/drawing/2010/main">
                <a:solidFill>
                  <a:srgbClr val="FFFFFF"/>
                </a:solidFill>
              </a14:hiddenFill>
            </a:ext>
          </a:extLst>
        </p:spPr>
      </p:pic>
      <p:sp>
        <p:nvSpPr>
          <p:cNvPr id="105" name="TextBox 104">
            <a:extLst>
              <a:ext uri="{FF2B5EF4-FFF2-40B4-BE49-F238E27FC236}">
                <a16:creationId xmlns:a16="http://schemas.microsoft.com/office/drawing/2014/main" id="{7EB41199-5C20-4885-BD16-2B4393F219BF}"/>
              </a:ext>
            </a:extLst>
          </p:cNvPr>
          <p:cNvSpPr txBox="1"/>
          <p:nvPr/>
        </p:nvSpPr>
        <p:spPr>
          <a:xfrm>
            <a:off x="22147059" y="18481032"/>
            <a:ext cx="6304145" cy="5396862"/>
          </a:xfrm>
          <a:prstGeom prst="rect">
            <a:avLst/>
          </a:prstGeom>
          <a:noFill/>
        </p:spPr>
        <p:txBody>
          <a:bodyPr wrap="square" rtlCol="0">
            <a:spAutoFit/>
          </a:bodyPr>
          <a:lstStyle/>
          <a:p>
            <a:pPr>
              <a:lnSpc>
                <a:spcPts val="3500"/>
              </a:lnSpc>
              <a:spcAft>
                <a:spcPts val="600"/>
              </a:spcAft>
            </a:pPr>
            <a:r>
              <a:rPr lang="en-US" sz="2800" b="1" dirty="0">
                <a:latin typeface="+mj-lt"/>
              </a:rPr>
              <a:t>Estimation of genome size</a:t>
            </a:r>
          </a:p>
          <a:p>
            <a:pPr marL="677863" indent="-457200">
              <a:lnSpc>
                <a:spcPts val="3500"/>
              </a:lnSpc>
              <a:spcAft>
                <a:spcPts val="600"/>
              </a:spcAft>
              <a:buFont typeface="Arial" panose="020B0604020202020204" pitchFamily="34" charset="0"/>
              <a:buChar char="•"/>
            </a:pPr>
            <a:r>
              <a:rPr lang="en-US" sz="2800" dirty="0">
                <a:latin typeface="+mj-lt"/>
              </a:rPr>
              <a:t>Genome sizes of selected species were measured with flow cytometry</a:t>
            </a:r>
          </a:p>
          <a:p>
            <a:pPr marL="677863" indent="-457200">
              <a:lnSpc>
                <a:spcPts val="3500"/>
              </a:lnSpc>
              <a:spcAft>
                <a:spcPts val="600"/>
              </a:spcAft>
              <a:buFont typeface="Arial" panose="020B0604020202020204" pitchFamily="34" charset="0"/>
              <a:buChar char="•"/>
            </a:pPr>
            <a:r>
              <a:rPr lang="en-US" sz="2800" dirty="0">
                <a:latin typeface="+mj-lt"/>
              </a:rPr>
              <a:t>4 species have similarly sized genomes to </a:t>
            </a:r>
            <a:r>
              <a:rPr lang="en-US" sz="2800" i="1" dirty="0">
                <a:latin typeface="+mj-lt"/>
              </a:rPr>
              <a:t>S. baicalensis</a:t>
            </a:r>
          </a:p>
          <a:p>
            <a:pPr marL="1135063" lvl="1" indent="-457200">
              <a:lnSpc>
                <a:spcPts val="3500"/>
              </a:lnSpc>
              <a:spcAft>
                <a:spcPts val="600"/>
              </a:spcAft>
              <a:buFont typeface="Calibri Light" panose="020F0302020204030204" pitchFamily="34" charset="0"/>
              <a:buChar char="-"/>
            </a:pPr>
            <a:r>
              <a:rPr lang="en-US" sz="2800" dirty="0">
                <a:latin typeface="+mj-lt"/>
              </a:rPr>
              <a:t>Allows comparison to </a:t>
            </a:r>
            <a:r>
              <a:rPr lang="en-US" sz="2800" i="1" dirty="0">
                <a:latin typeface="+mj-lt"/>
              </a:rPr>
              <a:t>S. baicalensis </a:t>
            </a:r>
            <a:r>
              <a:rPr lang="en-US" sz="2800" dirty="0">
                <a:latin typeface="+mj-lt"/>
              </a:rPr>
              <a:t>reference genome</a:t>
            </a:r>
          </a:p>
          <a:p>
            <a:pPr marL="677863" indent="-457200">
              <a:lnSpc>
                <a:spcPts val="3500"/>
              </a:lnSpc>
              <a:spcAft>
                <a:spcPts val="600"/>
              </a:spcAft>
              <a:buFont typeface="Arial" panose="020B0604020202020204" pitchFamily="34" charset="0"/>
              <a:buChar char="•"/>
            </a:pPr>
            <a:r>
              <a:rPr lang="en-US" sz="2800" dirty="0">
                <a:latin typeface="+mj-lt"/>
              </a:rPr>
              <a:t>Overall genome sizes are small</a:t>
            </a:r>
          </a:p>
          <a:p>
            <a:pPr marL="1135063" lvl="1" indent="-457200">
              <a:lnSpc>
                <a:spcPts val="3500"/>
              </a:lnSpc>
              <a:spcAft>
                <a:spcPts val="600"/>
              </a:spcAft>
              <a:buFont typeface="Calibri Light" panose="020F0302020204030204" pitchFamily="34" charset="0"/>
              <a:buChar char="-"/>
            </a:pPr>
            <a:r>
              <a:rPr lang="en-US" sz="2800" dirty="0">
                <a:latin typeface="+mj-lt"/>
              </a:rPr>
              <a:t>Ex: </a:t>
            </a:r>
            <a:r>
              <a:rPr lang="en-US" sz="2800" i="1" dirty="0">
                <a:latin typeface="+mj-lt"/>
              </a:rPr>
              <a:t>Artemisia </a:t>
            </a:r>
            <a:r>
              <a:rPr lang="en-US" sz="2800" i="1" dirty="0" err="1">
                <a:latin typeface="+mj-lt"/>
              </a:rPr>
              <a:t>annua</a:t>
            </a:r>
            <a:r>
              <a:rPr lang="en-US" sz="2800" i="1" dirty="0">
                <a:latin typeface="+mj-lt"/>
              </a:rPr>
              <a:t> </a:t>
            </a:r>
            <a:r>
              <a:rPr lang="en-US" sz="2800" dirty="0">
                <a:latin typeface="+mj-lt"/>
              </a:rPr>
              <a:t>(source of anti-malaria drugs)</a:t>
            </a:r>
            <a:r>
              <a:rPr lang="en-US" sz="2800" i="1" dirty="0">
                <a:latin typeface="+mj-lt"/>
              </a:rPr>
              <a:t> </a:t>
            </a:r>
            <a:r>
              <a:rPr lang="en-US" sz="2800" dirty="0">
                <a:latin typeface="+mj-lt"/>
              </a:rPr>
              <a:t>has a 1.74 GBP genome</a:t>
            </a:r>
            <a:endParaRPr lang="en-US" sz="2800" i="1" dirty="0">
              <a:latin typeface="+mj-lt"/>
            </a:endParaRPr>
          </a:p>
        </p:txBody>
      </p:sp>
      <p:grpSp>
        <p:nvGrpSpPr>
          <p:cNvPr id="125" name="Group 124">
            <a:extLst>
              <a:ext uri="{FF2B5EF4-FFF2-40B4-BE49-F238E27FC236}">
                <a16:creationId xmlns:a16="http://schemas.microsoft.com/office/drawing/2014/main" id="{223FC1D6-79D1-43C2-8963-516BBD292378}"/>
              </a:ext>
            </a:extLst>
          </p:cNvPr>
          <p:cNvGrpSpPr/>
          <p:nvPr/>
        </p:nvGrpSpPr>
        <p:grpSpPr>
          <a:xfrm>
            <a:off x="35894052" y="5838462"/>
            <a:ext cx="7732275" cy="18208379"/>
            <a:chOff x="35665820" y="4767778"/>
            <a:chExt cx="7999290" cy="19594871"/>
          </a:xfrm>
        </p:grpSpPr>
        <p:grpSp>
          <p:nvGrpSpPr>
            <p:cNvPr id="123" name="Group 122">
              <a:extLst>
                <a:ext uri="{FF2B5EF4-FFF2-40B4-BE49-F238E27FC236}">
                  <a16:creationId xmlns:a16="http://schemas.microsoft.com/office/drawing/2014/main" id="{470392F2-A227-4AC5-8A8D-BC7317294C18}"/>
                </a:ext>
              </a:extLst>
            </p:cNvPr>
            <p:cNvGrpSpPr/>
            <p:nvPr/>
          </p:nvGrpSpPr>
          <p:grpSpPr>
            <a:xfrm>
              <a:off x="35665820" y="4767778"/>
              <a:ext cx="7999290" cy="19594871"/>
              <a:chOff x="35665820" y="4767778"/>
              <a:chExt cx="7999290" cy="19594871"/>
            </a:xfrm>
          </p:grpSpPr>
          <p:pic>
            <p:nvPicPr>
              <p:cNvPr id="99" name="Picture 98" descr="A picture containing screenshot&#10;&#10;Description automatically generated">
                <a:extLst>
                  <a:ext uri="{FF2B5EF4-FFF2-40B4-BE49-F238E27FC236}">
                    <a16:creationId xmlns:a16="http://schemas.microsoft.com/office/drawing/2014/main" id="{5BD7EFB4-1368-417E-9183-C438FBDB9DE0}"/>
                  </a:ext>
                </a:extLst>
              </p:cNvPr>
              <p:cNvPicPr>
                <a:picLocks noChangeAspect="1"/>
              </p:cNvPicPr>
              <p:nvPr/>
            </p:nvPicPr>
            <p:blipFill rotWithShape="1">
              <a:blip r:embed="rId14">
                <a:extLst>
                  <a:ext uri="{28A0092B-C50C-407E-A947-70E740481C1C}">
                    <a14:useLocalDpi xmlns:a14="http://schemas.microsoft.com/office/drawing/2010/main" val="0"/>
                  </a:ext>
                </a:extLst>
              </a:blip>
              <a:srcRect r="16320" b="35445"/>
              <a:stretch/>
            </p:blipFill>
            <p:spPr>
              <a:xfrm>
                <a:off x="35834922" y="5493563"/>
                <a:ext cx="7552829" cy="11653217"/>
              </a:xfrm>
              <a:prstGeom prst="rect">
                <a:avLst/>
              </a:prstGeom>
            </p:spPr>
          </p:pic>
          <p:sp>
            <p:nvSpPr>
              <p:cNvPr id="1756" name="TextBox 1755">
                <a:extLst>
                  <a:ext uri="{FF2B5EF4-FFF2-40B4-BE49-F238E27FC236}">
                    <a16:creationId xmlns:a16="http://schemas.microsoft.com/office/drawing/2014/main" id="{77687547-6363-4C14-8096-378033AD1EAB}"/>
                  </a:ext>
                </a:extLst>
              </p:cNvPr>
              <p:cNvSpPr txBox="1"/>
              <p:nvPr/>
            </p:nvSpPr>
            <p:spPr>
              <a:xfrm>
                <a:off x="36021912" y="23408542"/>
                <a:ext cx="7643198" cy="954107"/>
              </a:xfrm>
              <a:prstGeom prst="rect">
                <a:avLst/>
              </a:prstGeom>
              <a:noFill/>
            </p:spPr>
            <p:txBody>
              <a:bodyPr wrap="square" rtlCol="0">
                <a:spAutoFit/>
              </a:bodyPr>
              <a:lstStyle/>
              <a:p>
                <a:r>
                  <a:rPr lang="en-US" sz="2800" b="1" dirty="0">
                    <a:latin typeface="+mj-lt"/>
                  </a:rPr>
                  <a:t>Figure 4. </a:t>
                </a:r>
                <a:r>
                  <a:rPr lang="en-US" sz="2800" dirty="0">
                    <a:latin typeface="+mj-lt"/>
                  </a:rPr>
                  <a:t>Results of organ-specific flavonoid analysis for selected species.</a:t>
                </a:r>
              </a:p>
            </p:txBody>
          </p:sp>
          <p:pic>
            <p:nvPicPr>
              <p:cNvPr id="110" name="Picture 109" descr="A screenshot of a cell phone&#10;&#10;Description automatically generated">
                <a:extLst>
                  <a:ext uri="{FF2B5EF4-FFF2-40B4-BE49-F238E27FC236}">
                    <a16:creationId xmlns:a16="http://schemas.microsoft.com/office/drawing/2014/main" id="{FF999F17-B975-4011-8AFF-80F5762372F2}"/>
                  </a:ext>
                </a:extLst>
              </p:cNvPr>
              <p:cNvPicPr>
                <a:picLocks noChangeAspect="1"/>
              </p:cNvPicPr>
              <p:nvPr/>
            </p:nvPicPr>
            <p:blipFill rotWithShape="1">
              <a:blip r:embed="rId15">
                <a:extLst>
                  <a:ext uri="{28A0092B-C50C-407E-A947-70E740481C1C}">
                    <a14:useLocalDpi xmlns:a14="http://schemas.microsoft.com/office/drawing/2010/main" val="0"/>
                  </a:ext>
                </a:extLst>
              </a:blip>
              <a:srcRect l="7011" t="89350" r="6848" b="6486"/>
              <a:stretch/>
            </p:blipFill>
            <p:spPr>
              <a:xfrm>
                <a:off x="35665820" y="4767778"/>
                <a:ext cx="7749472" cy="749417"/>
              </a:xfrm>
              <a:prstGeom prst="rect">
                <a:avLst/>
              </a:prstGeom>
            </p:spPr>
          </p:pic>
          <p:pic>
            <p:nvPicPr>
              <p:cNvPr id="122" name="Picture 121" descr="A picture containing screenshot&#10;&#10;Description automatically generated">
                <a:extLst>
                  <a:ext uri="{FF2B5EF4-FFF2-40B4-BE49-F238E27FC236}">
                    <a16:creationId xmlns:a16="http://schemas.microsoft.com/office/drawing/2014/main" id="{12F427A1-69F0-4F84-8845-65A0BF0A9990}"/>
                  </a:ext>
                </a:extLst>
              </p:cNvPr>
              <p:cNvPicPr>
                <a:picLocks noChangeAspect="1"/>
              </p:cNvPicPr>
              <p:nvPr/>
            </p:nvPicPr>
            <p:blipFill rotWithShape="1">
              <a:blip r:embed="rId16">
                <a:extLst>
                  <a:ext uri="{28A0092B-C50C-407E-A947-70E740481C1C}">
                    <a14:useLocalDpi xmlns:a14="http://schemas.microsoft.com/office/drawing/2010/main" val="0"/>
                  </a:ext>
                </a:extLst>
              </a:blip>
              <a:srcRect l="3488" t="64369" r="16289" b="332"/>
              <a:stretch/>
            </p:blipFill>
            <p:spPr>
              <a:xfrm>
                <a:off x="36024897" y="17105653"/>
                <a:ext cx="7362854" cy="6285513"/>
              </a:xfrm>
              <a:prstGeom prst="rect">
                <a:avLst/>
              </a:prstGeom>
            </p:spPr>
          </p:pic>
        </p:grpSp>
        <p:sp>
          <p:nvSpPr>
            <p:cNvPr id="124" name="TextBox 123">
              <a:extLst>
                <a:ext uri="{FF2B5EF4-FFF2-40B4-BE49-F238E27FC236}">
                  <a16:creationId xmlns:a16="http://schemas.microsoft.com/office/drawing/2014/main" id="{05D98E0C-5C79-4541-9D3D-3A5C1B6C9A8D}"/>
                </a:ext>
              </a:extLst>
            </p:cNvPr>
            <p:cNvSpPr txBox="1"/>
            <p:nvPr/>
          </p:nvSpPr>
          <p:spPr>
            <a:xfrm>
              <a:off x="36477078" y="5511459"/>
              <a:ext cx="1148007" cy="523220"/>
            </a:xfrm>
            <a:prstGeom prst="rect">
              <a:avLst/>
            </a:prstGeom>
            <a:noFill/>
          </p:spPr>
          <p:txBody>
            <a:bodyPr wrap="none" rtlCol="0">
              <a:spAutoFit/>
            </a:bodyPr>
            <a:lstStyle/>
            <a:p>
              <a:r>
                <a:rPr lang="en-US" sz="2800" dirty="0">
                  <a:latin typeface="+mj-lt"/>
                </a:rPr>
                <a:t>Leaves</a:t>
              </a:r>
            </a:p>
          </p:txBody>
        </p:sp>
        <p:sp>
          <p:nvSpPr>
            <p:cNvPr id="135" name="TextBox 134">
              <a:extLst>
                <a:ext uri="{FF2B5EF4-FFF2-40B4-BE49-F238E27FC236}">
                  <a16:creationId xmlns:a16="http://schemas.microsoft.com/office/drawing/2014/main" id="{B8BB9C34-A1A3-4093-B90F-F88D50CC65A4}"/>
                </a:ext>
              </a:extLst>
            </p:cNvPr>
            <p:cNvSpPr txBox="1"/>
            <p:nvPr/>
          </p:nvSpPr>
          <p:spPr>
            <a:xfrm>
              <a:off x="36459381" y="11366351"/>
              <a:ext cx="1165704" cy="523220"/>
            </a:xfrm>
            <a:prstGeom prst="rect">
              <a:avLst/>
            </a:prstGeom>
            <a:noFill/>
          </p:spPr>
          <p:txBody>
            <a:bodyPr wrap="none" rtlCol="0">
              <a:spAutoFit/>
            </a:bodyPr>
            <a:lstStyle/>
            <a:p>
              <a:r>
                <a:rPr lang="en-US" sz="2800" dirty="0">
                  <a:latin typeface="+mj-lt"/>
                </a:rPr>
                <a:t>Shoots</a:t>
              </a:r>
            </a:p>
          </p:txBody>
        </p:sp>
        <p:sp>
          <p:nvSpPr>
            <p:cNvPr id="136" name="TextBox 135">
              <a:extLst>
                <a:ext uri="{FF2B5EF4-FFF2-40B4-BE49-F238E27FC236}">
                  <a16:creationId xmlns:a16="http://schemas.microsoft.com/office/drawing/2014/main" id="{7D481D8A-4BF7-46AD-8CA1-370CD635FE6B}"/>
                </a:ext>
              </a:extLst>
            </p:cNvPr>
            <p:cNvSpPr txBox="1"/>
            <p:nvPr/>
          </p:nvSpPr>
          <p:spPr>
            <a:xfrm>
              <a:off x="36477078" y="17165198"/>
              <a:ext cx="1000723" cy="523220"/>
            </a:xfrm>
            <a:prstGeom prst="rect">
              <a:avLst/>
            </a:prstGeom>
            <a:noFill/>
          </p:spPr>
          <p:txBody>
            <a:bodyPr wrap="none" rtlCol="0">
              <a:spAutoFit/>
            </a:bodyPr>
            <a:lstStyle/>
            <a:p>
              <a:r>
                <a:rPr lang="en-US" sz="2800" dirty="0">
                  <a:latin typeface="+mj-lt"/>
                </a:rPr>
                <a:t>Roots</a:t>
              </a:r>
            </a:p>
          </p:txBody>
        </p:sp>
      </p:grpSp>
      <p:pic>
        <p:nvPicPr>
          <p:cNvPr id="76" name="Picture 75">
            <a:extLst>
              <a:ext uri="{FF2B5EF4-FFF2-40B4-BE49-F238E27FC236}">
                <a16:creationId xmlns:a16="http://schemas.microsoft.com/office/drawing/2014/main" id="{DDCC12DE-727D-4FCA-9894-A449E8D81C18}"/>
              </a:ext>
            </a:extLst>
          </p:cNvPr>
          <p:cNvPicPr>
            <a:picLocks noChangeAspect="1"/>
          </p:cNvPicPr>
          <p:nvPr/>
        </p:nvPicPr>
        <p:blipFill rotWithShape="1">
          <a:blip r:embed="rId17">
            <a:extLst>
              <a:ext uri="{28A0092B-C50C-407E-A947-70E740481C1C}">
                <a14:useLocalDpi xmlns:a14="http://schemas.microsoft.com/office/drawing/2010/main" val="0"/>
              </a:ext>
            </a:extLst>
          </a:blip>
          <a:srcRect l="3382" r="4445"/>
          <a:stretch/>
        </p:blipFill>
        <p:spPr>
          <a:xfrm>
            <a:off x="22141536" y="6166352"/>
            <a:ext cx="13874807" cy="6451312"/>
          </a:xfrm>
          <a:prstGeom prst="rect">
            <a:avLst/>
          </a:prstGeom>
        </p:spPr>
      </p:pic>
      <p:sp>
        <p:nvSpPr>
          <p:cNvPr id="77" name="TextBox 76">
            <a:extLst>
              <a:ext uri="{FF2B5EF4-FFF2-40B4-BE49-F238E27FC236}">
                <a16:creationId xmlns:a16="http://schemas.microsoft.com/office/drawing/2014/main" id="{F62D72F3-9697-4D85-8831-9057ECDE3E14}"/>
              </a:ext>
            </a:extLst>
          </p:cNvPr>
          <p:cNvSpPr txBox="1"/>
          <p:nvPr/>
        </p:nvSpPr>
        <p:spPr>
          <a:xfrm>
            <a:off x="22179984" y="31616626"/>
            <a:ext cx="13120517" cy="954107"/>
          </a:xfrm>
          <a:prstGeom prst="rect">
            <a:avLst/>
          </a:prstGeom>
          <a:noFill/>
        </p:spPr>
        <p:txBody>
          <a:bodyPr wrap="square" rtlCol="0">
            <a:spAutoFit/>
          </a:bodyPr>
          <a:lstStyle/>
          <a:p>
            <a:r>
              <a:rPr lang="en-US" sz="2800" dirty="0">
                <a:latin typeface="+mj-lt"/>
              </a:rPr>
              <a:t>This work was supported by the National Research Foundation of Korea (NRF-2017R1D1A1B03034952) for S.K., and NIFA-HATCH Project #005681 for J.K. and B.A.</a:t>
            </a:r>
          </a:p>
        </p:txBody>
      </p:sp>
    </p:spTree>
    <p:extLst>
      <p:ext uri="{BB962C8B-B14F-4D97-AF65-F5344CB8AC3E}">
        <p14:creationId xmlns:p14="http://schemas.microsoft.com/office/powerpoint/2010/main" val="373450700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1196</TotalTime>
  <Words>1047</Words>
  <Application>Microsoft Office PowerPoint</Application>
  <PresentationFormat>Custom</PresentationFormat>
  <Paragraphs>104</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Bryce Askey</dc:creator>
  <cp:lastModifiedBy> </cp:lastModifiedBy>
  <cp:revision>85</cp:revision>
  <dcterms:created xsi:type="dcterms:W3CDTF">2020-02-14T03:46:22Z</dcterms:created>
  <dcterms:modified xsi:type="dcterms:W3CDTF">2020-02-20T17:01:17Z</dcterms:modified>
</cp:coreProperties>
</file>

<file path=docProps/thumbnail.jpeg>
</file>